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7"/>
  </p:notesMasterIdLst>
  <p:sldIdLst>
    <p:sldId id="274" r:id="rId5"/>
    <p:sldId id="259" r:id="rId6"/>
    <p:sldId id="260" r:id="rId7"/>
    <p:sldId id="257" r:id="rId8"/>
    <p:sldId id="258" r:id="rId9"/>
    <p:sldId id="275" r:id="rId10"/>
    <p:sldId id="276" r:id="rId11"/>
    <p:sldId id="264" r:id="rId12"/>
    <p:sldId id="261" r:id="rId13"/>
    <p:sldId id="283" r:id="rId14"/>
    <p:sldId id="289" r:id="rId15"/>
    <p:sldId id="284" r:id="rId16"/>
    <p:sldId id="290" r:id="rId17"/>
    <p:sldId id="285" r:id="rId18"/>
    <p:sldId id="286" r:id="rId19"/>
    <p:sldId id="287" r:id="rId20"/>
    <p:sldId id="288" r:id="rId21"/>
    <p:sldId id="277" r:id="rId22"/>
    <p:sldId id="278" r:id="rId23"/>
    <p:sldId id="279" r:id="rId24"/>
    <p:sldId id="280" r:id="rId25"/>
    <p:sldId id="281"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0FD58-B229-4AB1-9AD0-2D459D9C20E5}" type="datetimeFigureOut">
              <a:rPr lang="it-IT" smtClean="0"/>
              <a:t>25/05/2020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2E691D-9924-42C6-B405-8E9E50BDC46F}" type="slidenum">
              <a:rPr lang="it-IT" smtClean="0"/>
              <a:t>‹N›</a:t>
            </a:fld>
            <a:endParaRPr lang="it-IT"/>
          </a:p>
        </p:txBody>
      </p:sp>
    </p:spTree>
    <p:extLst>
      <p:ext uri="{BB962C8B-B14F-4D97-AF65-F5344CB8AC3E}">
        <p14:creationId xmlns:p14="http://schemas.microsoft.com/office/powerpoint/2010/main" val="1788076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6820731-8567-4AC3-835B-B0C3888D9DE8}" type="datetime1">
              <a:rPr lang="it-IT" smtClean="0"/>
              <a:t>25/05/2020</a:t>
            </a:fld>
            <a:endParaRPr lang="it-IT"/>
          </a:p>
        </p:txBody>
      </p:sp>
      <p:sp>
        <p:nvSpPr>
          <p:cNvPr id="5" name="Segnaposto piè di pagina 4"/>
          <p:cNvSpPr>
            <a:spLocks noGrp="1"/>
          </p:cNvSpPr>
          <p:nvPr>
            <p:ph type="ftr" sz="quarter" idx="11"/>
          </p:nvPr>
        </p:nvSpPr>
        <p:spPr/>
        <p:txBody>
          <a:bodyPr/>
          <a:lstStyle/>
          <a:p>
            <a:r>
              <a:rPr lang="it-IT" smtClean="0"/>
              <a:t>200526 - Stato epilettico</a:t>
            </a:r>
            <a:endParaRPr lang="it-IT"/>
          </a:p>
        </p:txBody>
      </p:sp>
      <p:sp>
        <p:nvSpPr>
          <p:cNvPr id="6" name="Segnaposto numero diapositiva 5"/>
          <p:cNvSpPr>
            <a:spLocks noGrp="1"/>
          </p:cNvSpPr>
          <p:nvPr>
            <p:ph type="sldNum" sz="quarter" idx="12"/>
          </p:nvPr>
        </p:nvSpPr>
        <p:spPr/>
        <p:txBody>
          <a:bodyPr/>
          <a:lstStyle/>
          <a:p>
            <a:fld id="{C969DC9E-62C3-4900-AA59-DFBE718B4FCF}" type="slidenum">
              <a:rPr lang="it-IT" smtClean="0"/>
              <a:t>‹N›</a:t>
            </a:fld>
            <a:endParaRPr lang="it-IT"/>
          </a:p>
        </p:txBody>
      </p:sp>
    </p:spTree>
    <p:extLst>
      <p:ext uri="{BB962C8B-B14F-4D97-AF65-F5344CB8AC3E}">
        <p14:creationId xmlns:p14="http://schemas.microsoft.com/office/powerpoint/2010/main" val="949489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9E0DC93-F723-4F99-B524-E40D7F9E5ADD}" type="datetime1">
              <a:rPr lang="it-IT" smtClean="0"/>
              <a:t>25/05/2020</a:t>
            </a:fld>
            <a:endParaRPr lang="it-IT"/>
          </a:p>
        </p:txBody>
      </p:sp>
      <p:sp>
        <p:nvSpPr>
          <p:cNvPr id="5" name="Segnaposto piè di pagina 4"/>
          <p:cNvSpPr>
            <a:spLocks noGrp="1"/>
          </p:cNvSpPr>
          <p:nvPr>
            <p:ph type="ftr" sz="quarter" idx="11"/>
          </p:nvPr>
        </p:nvSpPr>
        <p:spPr/>
        <p:txBody>
          <a:bodyPr/>
          <a:lstStyle/>
          <a:p>
            <a:r>
              <a:rPr lang="it-IT" smtClean="0"/>
              <a:t>200526 - Stato epilettico</a:t>
            </a:r>
            <a:endParaRPr lang="it-IT"/>
          </a:p>
        </p:txBody>
      </p:sp>
      <p:sp>
        <p:nvSpPr>
          <p:cNvPr id="6" name="Segnaposto numero diapositiva 5"/>
          <p:cNvSpPr>
            <a:spLocks noGrp="1"/>
          </p:cNvSpPr>
          <p:nvPr>
            <p:ph type="sldNum" sz="quarter" idx="12"/>
          </p:nvPr>
        </p:nvSpPr>
        <p:spPr/>
        <p:txBody>
          <a:bodyPr/>
          <a:lstStyle/>
          <a:p>
            <a:fld id="{C969DC9E-62C3-4900-AA59-DFBE718B4FCF}" type="slidenum">
              <a:rPr lang="it-IT" smtClean="0"/>
              <a:t>‹N›</a:t>
            </a:fld>
            <a:endParaRPr lang="it-IT"/>
          </a:p>
        </p:txBody>
      </p:sp>
    </p:spTree>
    <p:extLst>
      <p:ext uri="{BB962C8B-B14F-4D97-AF65-F5344CB8AC3E}">
        <p14:creationId xmlns:p14="http://schemas.microsoft.com/office/powerpoint/2010/main" val="146170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98B7045-DFE9-4F73-85DC-01CEF71650A4}" type="datetime1">
              <a:rPr lang="it-IT" smtClean="0"/>
              <a:t>25/05/2020</a:t>
            </a:fld>
            <a:endParaRPr lang="it-IT"/>
          </a:p>
        </p:txBody>
      </p:sp>
      <p:sp>
        <p:nvSpPr>
          <p:cNvPr id="5" name="Segnaposto piè di pagina 4"/>
          <p:cNvSpPr>
            <a:spLocks noGrp="1"/>
          </p:cNvSpPr>
          <p:nvPr>
            <p:ph type="ftr" sz="quarter" idx="11"/>
          </p:nvPr>
        </p:nvSpPr>
        <p:spPr/>
        <p:txBody>
          <a:bodyPr/>
          <a:lstStyle/>
          <a:p>
            <a:r>
              <a:rPr lang="it-IT" smtClean="0"/>
              <a:t>200526 - Stato epilettico</a:t>
            </a:r>
            <a:endParaRPr lang="it-IT"/>
          </a:p>
        </p:txBody>
      </p:sp>
      <p:sp>
        <p:nvSpPr>
          <p:cNvPr id="6" name="Segnaposto numero diapositiva 5"/>
          <p:cNvSpPr>
            <a:spLocks noGrp="1"/>
          </p:cNvSpPr>
          <p:nvPr>
            <p:ph type="sldNum" sz="quarter" idx="12"/>
          </p:nvPr>
        </p:nvSpPr>
        <p:spPr/>
        <p:txBody>
          <a:bodyPr/>
          <a:lstStyle/>
          <a:p>
            <a:fld id="{C969DC9E-62C3-4900-AA59-DFBE718B4FCF}" type="slidenum">
              <a:rPr lang="it-IT" smtClean="0"/>
              <a:t>‹N›</a:t>
            </a:fld>
            <a:endParaRPr lang="it-IT"/>
          </a:p>
        </p:txBody>
      </p:sp>
    </p:spTree>
    <p:extLst>
      <p:ext uri="{BB962C8B-B14F-4D97-AF65-F5344CB8AC3E}">
        <p14:creationId xmlns:p14="http://schemas.microsoft.com/office/powerpoint/2010/main" val="221204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CC89731-447C-46D1-AD7A-77517EC6509B}" type="datetime1">
              <a:rPr lang="it-IT" smtClean="0"/>
              <a:t>25/05/2020</a:t>
            </a:fld>
            <a:endParaRPr lang="it-IT"/>
          </a:p>
        </p:txBody>
      </p:sp>
      <p:sp>
        <p:nvSpPr>
          <p:cNvPr id="5" name="Segnaposto piè di pagina 4"/>
          <p:cNvSpPr>
            <a:spLocks noGrp="1"/>
          </p:cNvSpPr>
          <p:nvPr>
            <p:ph type="ftr" sz="quarter" idx="11"/>
          </p:nvPr>
        </p:nvSpPr>
        <p:spPr/>
        <p:txBody>
          <a:bodyPr/>
          <a:lstStyle/>
          <a:p>
            <a:r>
              <a:rPr lang="it-IT" smtClean="0"/>
              <a:t>200526 - Stato epilettico</a:t>
            </a:r>
            <a:endParaRPr lang="it-IT"/>
          </a:p>
        </p:txBody>
      </p:sp>
      <p:sp>
        <p:nvSpPr>
          <p:cNvPr id="6" name="Segnaposto numero diapositiva 5"/>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1145525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B630907-6812-4311-8C76-011C516EAAC7}" type="datetime1">
              <a:rPr lang="it-IT" smtClean="0"/>
              <a:t>25/05/2020</a:t>
            </a:fld>
            <a:endParaRPr lang="it-IT"/>
          </a:p>
        </p:txBody>
      </p:sp>
      <p:sp>
        <p:nvSpPr>
          <p:cNvPr id="5" name="Segnaposto piè di pagina 4"/>
          <p:cNvSpPr>
            <a:spLocks noGrp="1"/>
          </p:cNvSpPr>
          <p:nvPr>
            <p:ph type="ftr" sz="quarter" idx="11"/>
          </p:nvPr>
        </p:nvSpPr>
        <p:spPr/>
        <p:txBody>
          <a:bodyPr/>
          <a:lstStyle/>
          <a:p>
            <a:r>
              <a:rPr lang="it-IT" smtClean="0"/>
              <a:t>200526 - Stato epilettico</a:t>
            </a:r>
            <a:endParaRPr lang="it-IT"/>
          </a:p>
        </p:txBody>
      </p:sp>
      <p:sp>
        <p:nvSpPr>
          <p:cNvPr id="6" name="Segnaposto numero diapositiva 5"/>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2260536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AF8DE82-0A94-4119-9D7D-EF7E29FE29B8}" type="datetime1">
              <a:rPr lang="it-IT" smtClean="0"/>
              <a:t>25/05/2020</a:t>
            </a:fld>
            <a:endParaRPr lang="it-IT"/>
          </a:p>
        </p:txBody>
      </p:sp>
      <p:sp>
        <p:nvSpPr>
          <p:cNvPr id="5" name="Segnaposto piè di pagina 4"/>
          <p:cNvSpPr>
            <a:spLocks noGrp="1"/>
          </p:cNvSpPr>
          <p:nvPr>
            <p:ph type="ftr" sz="quarter" idx="11"/>
          </p:nvPr>
        </p:nvSpPr>
        <p:spPr/>
        <p:txBody>
          <a:bodyPr/>
          <a:lstStyle/>
          <a:p>
            <a:r>
              <a:rPr lang="it-IT" smtClean="0"/>
              <a:t>200526 - Stato epilettico</a:t>
            </a:r>
            <a:endParaRPr lang="it-IT"/>
          </a:p>
        </p:txBody>
      </p:sp>
      <p:sp>
        <p:nvSpPr>
          <p:cNvPr id="6" name="Segnaposto numero diapositiva 5"/>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1956970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B6E7EAA-64DB-427F-92B6-A987658943E5}" type="datetime1">
              <a:rPr lang="it-IT" smtClean="0"/>
              <a:t>25/05/2020</a:t>
            </a:fld>
            <a:endParaRPr lang="it-IT"/>
          </a:p>
        </p:txBody>
      </p:sp>
      <p:sp>
        <p:nvSpPr>
          <p:cNvPr id="6" name="Segnaposto piè di pagina 5"/>
          <p:cNvSpPr>
            <a:spLocks noGrp="1"/>
          </p:cNvSpPr>
          <p:nvPr>
            <p:ph type="ftr" sz="quarter" idx="11"/>
          </p:nvPr>
        </p:nvSpPr>
        <p:spPr/>
        <p:txBody>
          <a:bodyPr/>
          <a:lstStyle/>
          <a:p>
            <a:r>
              <a:rPr lang="it-IT" smtClean="0"/>
              <a:t>200526 - Stato epilettico</a:t>
            </a:r>
            <a:endParaRPr lang="it-IT"/>
          </a:p>
        </p:txBody>
      </p:sp>
      <p:sp>
        <p:nvSpPr>
          <p:cNvPr id="7" name="Segnaposto numero diapositiva 6"/>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72965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7C42B82-C8E0-4B0C-83D7-9571EC4C63A0}" type="datetime1">
              <a:rPr lang="it-IT" smtClean="0"/>
              <a:t>25/05/2020</a:t>
            </a:fld>
            <a:endParaRPr lang="it-IT"/>
          </a:p>
        </p:txBody>
      </p:sp>
      <p:sp>
        <p:nvSpPr>
          <p:cNvPr id="8" name="Segnaposto piè di pagina 7"/>
          <p:cNvSpPr>
            <a:spLocks noGrp="1"/>
          </p:cNvSpPr>
          <p:nvPr>
            <p:ph type="ftr" sz="quarter" idx="11"/>
          </p:nvPr>
        </p:nvSpPr>
        <p:spPr/>
        <p:txBody>
          <a:bodyPr/>
          <a:lstStyle/>
          <a:p>
            <a:r>
              <a:rPr lang="it-IT" smtClean="0"/>
              <a:t>200526 - Stato epilettico</a:t>
            </a:r>
            <a:endParaRPr lang="it-IT"/>
          </a:p>
        </p:txBody>
      </p:sp>
      <p:sp>
        <p:nvSpPr>
          <p:cNvPr id="9" name="Segnaposto numero diapositiva 8"/>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1262783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71A3D4E-C040-4B6B-8805-5067713FD76A}" type="datetime1">
              <a:rPr lang="it-IT" smtClean="0"/>
              <a:t>25/05/2020</a:t>
            </a:fld>
            <a:endParaRPr lang="it-IT"/>
          </a:p>
        </p:txBody>
      </p:sp>
      <p:sp>
        <p:nvSpPr>
          <p:cNvPr id="4" name="Segnaposto piè di pagina 3"/>
          <p:cNvSpPr>
            <a:spLocks noGrp="1"/>
          </p:cNvSpPr>
          <p:nvPr>
            <p:ph type="ftr" sz="quarter" idx="11"/>
          </p:nvPr>
        </p:nvSpPr>
        <p:spPr/>
        <p:txBody>
          <a:bodyPr/>
          <a:lstStyle/>
          <a:p>
            <a:r>
              <a:rPr lang="it-IT" smtClean="0"/>
              <a:t>200526 - Stato epilettico</a:t>
            </a:r>
            <a:endParaRPr lang="it-IT"/>
          </a:p>
        </p:txBody>
      </p:sp>
      <p:sp>
        <p:nvSpPr>
          <p:cNvPr id="5" name="Segnaposto numero diapositiva 4"/>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247979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A0C7E4A-6AB6-4654-8D88-1DBA65697660}" type="datetime1">
              <a:rPr lang="it-IT" smtClean="0"/>
              <a:t>25/05/2020</a:t>
            </a:fld>
            <a:endParaRPr lang="it-IT"/>
          </a:p>
        </p:txBody>
      </p:sp>
      <p:sp>
        <p:nvSpPr>
          <p:cNvPr id="3" name="Segnaposto piè di pagina 2"/>
          <p:cNvSpPr>
            <a:spLocks noGrp="1"/>
          </p:cNvSpPr>
          <p:nvPr>
            <p:ph type="ftr" sz="quarter" idx="11"/>
          </p:nvPr>
        </p:nvSpPr>
        <p:spPr/>
        <p:txBody>
          <a:bodyPr/>
          <a:lstStyle/>
          <a:p>
            <a:r>
              <a:rPr lang="it-IT" smtClean="0"/>
              <a:t>200526 - Stato epilettico</a:t>
            </a:r>
            <a:endParaRPr lang="it-IT"/>
          </a:p>
        </p:txBody>
      </p:sp>
      <p:sp>
        <p:nvSpPr>
          <p:cNvPr id="4" name="Segnaposto numero diapositiva 3"/>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3016639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130CFC4-AF64-4740-877E-90E089BC28AC}" type="datetime1">
              <a:rPr lang="it-IT" smtClean="0"/>
              <a:t>25/05/2020</a:t>
            </a:fld>
            <a:endParaRPr lang="it-IT"/>
          </a:p>
        </p:txBody>
      </p:sp>
      <p:sp>
        <p:nvSpPr>
          <p:cNvPr id="6" name="Segnaposto piè di pagina 5"/>
          <p:cNvSpPr>
            <a:spLocks noGrp="1"/>
          </p:cNvSpPr>
          <p:nvPr>
            <p:ph type="ftr" sz="quarter" idx="11"/>
          </p:nvPr>
        </p:nvSpPr>
        <p:spPr/>
        <p:txBody>
          <a:bodyPr/>
          <a:lstStyle/>
          <a:p>
            <a:r>
              <a:rPr lang="it-IT" smtClean="0"/>
              <a:t>200526 - Stato epilettico</a:t>
            </a:r>
            <a:endParaRPr lang="it-IT"/>
          </a:p>
        </p:txBody>
      </p:sp>
      <p:sp>
        <p:nvSpPr>
          <p:cNvPr id="7" name="Segnaposto numero diapositiva 6"/>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3650643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DB098EE-0955-4B05-9778-9BEC9D18BDDC}" type="datetime1">
              <a:rPr lang="it-IT" smtClean="0"/>
              <a:t>25/05/2020</a:t>
            </a:fld>
            <a:endParaRPr lang="it-IT"/>
          </a:p>
        </p:txBody>
      </p:sp>
      <p:sp>
        <p:nvSpPr>
          <p:cNvPr id="5" name="Segnaposto piè di pagina 4"/>
          <p:cNvSpPr>
            <a:spLocks noGrp="1"/>
          </p:cNvSpPr>
          <p:nvPr>
            <p:ph type="ftr" sz="quarter" idx="11"/>
          </p:nvPr>
        </p:nvSpPr>
        <p:spPr/>
        <p:txBody>
          <a:bodyPr/>
          <a:lstStyle/>
          <a:p>
            <a:r>
              <a:rPr lang="it-IT" smtClean="0"/>
              <a:t>200526 - Stato epilettico</a:t>
            </a:r>
            <a:endParaRPr lang="it-IT"/>
          </a:p>
        </p:txBody>
      </p:sp>
      <p:sp>
        <p:nvSpPr>
          <p:cNvPr id="6" name="Segnaposto numero diapositiva 5"/>
          <p:cNvSpPr>
            <a:spLocks noGrp="1"/>
          </p:cNvSpPr>
          <p:nvPr>
            <p:ph type="sldNum" sz="quarter" idx="12"/>
          </p:nvPr>
        </p:nvSpPr>
        <p:spPr/>
        <p:txBody>
          <a:bodyPr/>
          <a:lstStyle/>
          <a:p>
            <a:fld id="{C969DC9E-62C3-4900-AA59-DFBE718B4FCF}" type="slidenum">
              <a:rPr lang="it-IT" smtClean="0"/>
              <a:t>‹N›</a:t>
            </a:fld>
            <a:endParaRPr lang="it-IT"/>
          </a:p>
        </p:txBody>
      </p:sp>
    </p:spTree>
    <p:extLst>
      <p:ext uri="{BB962C8B-B14F-4D97-AF65-F5344CB8AC3E}">
        <p14:creationId xmlns:p14="http://schemas.microsoft.com/office/powerpoint/2010/main" val="2265199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AF31D1F-4B70-403C-8079-39482A48B47C}" type="datetime1">
              <a:rPr lang="it-IT" smtClean="0"/>
              <a:t>25/05/2020</a:t>
            </a:fld>
            <a:endParaRPr lang="it-IT"/>
          </a:p>
        </p:txBody>
      </p:sp>
      <p:sp>
        <p:nvSpPr>
          <p:cNvPr id="6" name="Segnaposto piè di pagina 5"/>
          <p:cNvSpPr>
            <a:spLocks noGrp="1"/>
          </p:cNvSpPr>
          <p:nvPr>
            <p:ph type="ftr" sz="quarter" idx="11"/>
          </p:nvPr>
        </p:nvSpPr>
        <p:spPr/>
        <p:txBody>
          <a:bodyPr/>
          <a:lstStyle/>
          <a:p>
            <a:r>
              <a:rPr lang="it-IT" smtClean="0"/>
              <a:t>200526 - Stato epilettico</a:t>
            </a:r>
            <a:endParaRPr lang="it-IT"/>
          </a:p>
        </p:txBody>
      </p:sp>
      <p:sp>
        <p:nvSpPr>
          <p:cNvPr id="7" name="Segnaposto numero diapositiva 6"/>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890907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3A3A90F-4C80-49A5-93F8-6EB98A23A6D4}" type="datetime1">
              <a:rPr lang="it-IT" smtClean="0"/>
              <a:t>25/05/2020</a:t>
            </a:fld>
            <a:endParaRPr lang="it-IT"/>
          </a:p>
        </p:txBody>
      </p:sp>
      <p:sp>
        <p:nvSpPr>
          <p:cNvPr id="5" name="Segnaposto piè di pagina 4"/>
          <p:cNvSpPr>
            <a:spLocks noGrp="1"/>
          </p:cNvSpPr>
          <p:nvPr>
            <p:ph type="ftr" sz="quarter" idx="11"/>
          </p:nvPr>
        </p:nvSpPr>
        <p:spPr/>
        <p:txBody>
          <a:bodyPr/>
          <a:lstStyle/>
          <a:p>
            <a:r>
              <a:rPr lang="it-IT" smtClean="0"/>
              <a:t>200526 - Stato epilettico</a:t>
            </a:r>
            <a:endParaRPr lang="it-IT"/>
          </a:p>
        </p:txBody>
      </p:sp>
      <p:sp>
        <p:nvSpPr>
          <p:cNvPr id="6" name="Segnaposto numero diapositiva 5"/>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1626834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12E6D71-55C6-44BC-8D05-78B16D961D69}" type="datetime1">
              <a:rPr lang="it-IT" smtClean="0"/>
              <a:t>25/05/2020</a:t>
            </a:fld>
            <a:endParaRPr lang="it-IT"/>
          </a:p>
        </p:txBody>
      </p:sp>
      <p:sp>
        <p:nvSpPr>
          <p:cNvPr id="5" name="Segnaposto piè di pagina 4"/>
          <p:cNvSpPr>
            <a:spLocks noGrp="1"/>
          </p:cNvSpPr>
          <p:nvPr>
            <p:ph type="ftr" sz="quarter" idx="11"/>
          </p:nvPr>
        </p:nvSpPr>
        <p:spPr/>
        <p:txBody>
          <a:bodyPr/>
          <a:lstStyle/>
          <a:p>
            <a:r>
              <a:rPr lang="it-IT" smtClean="0"/>
              <a:t>200526 - Stato epilettico</a:t>
            </a:r>
            <a:endParaRPr lang="it-IT"/>
          </a:p>
        </p:txBody>
      </p:sp>
      <p:sp>
        <p:nvSpPr>
          <p:cNvPr id="6" name="Segnaposto numero diapositiva 5"/>
          <p:cNvSpPr>
            <a:spLocks noGrp="1"/>
          </p:cNvSpPr>
          <p:nvPr>
            <p:ph type="sldNum" sz="quarter" idx="12"/>
          </p:nvPr>
        </p:nvSpPr>
        <p:spPr/>
        <p:txBody>
          <a:bodyPr/>
          <a:lstStyle/>
          <a:p>
            <a:fld id="{DE76B44D-7090-41F8-8E65-C3AE42C48826}" type="slidenum">
              <a:rPr lang="it-IT" smtClean="0"/>
              <a:t>‹N›</a:t>
            </a:fld>
            <a:endParaRPr lang="it-IT"/>
          </a:p>
        </p:txBody>
      </p:sp>
    </p:spTree>
    <p:extLst>
      <p:ext uri="{BB962C8B-B14F-4D97-AF65-F5344CB8AC3E}">
        <p14:creationId xmlns:p14="http://schemas.microsoft.com/office/powerpoint/2010/main" val="3448449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9D63FFF-4798-4E57-A0FE-96C4A20437C2}" type="datetimeFigureOut">
              <a:rPr lang="it-IT" smtClean="0">
                <a:solidFill>
                  <a:prstClr val="black">
                    <a:tint val="75000"/>
                  </a:prstClr>
                </a:solidFill>
              </a:rPr>
              <a:pPr/>
              <a:t>25/05/2020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51420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D63FFF-4798-4E57-A0FE-96C4A20437C2}" type="datetimeFigureOut">
              <a:rPr lang="it-IT" smtClean="0">
                <a:solidFill>
                  <a:prstClr val="black">
                    <a:tint val="75000"/>
                  </a:prstClr>
                </a:solidFill>
              </a:rPr>
              <a:pPr/>
              <a:t>25/05/2020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62591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9D63FFF-4798-4E57-A0FE-96C4A20437C2}" type="datetimeFigureOut">
              <a:rPr lang="it-IT" smtClean="0">
                <a:solidFill>
                  <a:prstClr val="black">
                    <a:tint val="75000"/>
                  </a:prstClr>
                </a:solidFill>
              </a:rPr>
              <a:pPr/>
              <a:t>25/05/2020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4947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9D63FFF-4798-4E57-A0FE-96C4A20437C2}" type="datetimeFigureOut">
              <a:rPr lang="it-IT" smtClean="0">
                <a:solidFill>
                  <a:prstClr val="black">
                    <a:tint val="75000"/>
                  </a:prstClr>
                </a:solidFill>
              </a:rPr>
              <a:pPr/>
              <a:t>25/05/2020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679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9D63FFF-4798-4E57-A0FE-96C4A20437C2}" type="datetimeFigureOut">
              <a:rPr lang="it-IT" smtClean="0">
                <a:solidFill>
                  <a:prstClr val="black">
                    <a:tint val="75000"/>
                  </a:prstClr>
                </a:solidFill>
              </a:rPr>
              <a:pPr/>
              <a:t>25/05/2020</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38314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9D63FFF-4798-4E57-A0FE-96C4A20437C2}" type="datetimeFigureOut">
              <a:rPr lang="it-IT" smtClean="0">
                <a:solidFill>
                  <a:prstClr val="black">
                    <a:tint val="75000"/>
                  </a:prstClr>
                </a:solidFill>
              </a:rPr>
              <a:pPr/>
              <a:t>25/05/2020</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207822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9D63FFF-4798-4E57-A0FE-96C4A20437C2}" type="datetimeFigureOut">
              <a:rPr lang="it-IT" smtClean="0">
                <a:solidFill>
                  <a:prstClr val="black">
                    <a:tint val="75000"/>
                  </a:prstClr>
                </a:solidFill>
              </a:rPr>
              <a:pPr/>
              <a:t>25/05/2020</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561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7B6C9617-11EE-46C8-8460-EAF57C78AAE2}" type="datetime1">
              <a:rPr lang="it-IT" smtClean="0"/>
              <a:t>25/05/2020</a:t>
            </a:fld>
            <a:endParaRPr lang="it-IT"/>
          </a:p>
        </p:txBody>
      </p:sp>
      <p:sp>
        <p:nvSpPr>
          <p:cNvPr id="5" name="Segnaposto piè di pagina 4"/>
          <p:cNvSpPr>
            <a:spLocks noGrp="1"/>
          </p:cNvSpPr>
          <p:nvPr>
            <p:ph type="ftr" sz="quarter" idx="11"/>
          </p:nvPr>
        </p:nvSpPr>
        <p:spPr/>
        <p:txBody>
          <a:bodyPr/>
          <a:lstStyle/>
          <a:p>
            <a:r>
              <a:rPr lang="it-IT" smtClean="0"/>
              <a:t>200526 - Stato epilettico</a:t>
            </a:r>
            <a:endParaRPr lang="it-IT"/>
          </a:p>
        </p:txBody>
      </p:sp>
      <p:sp>
        <p:nvSpPr>
          <p:cNvPr id="6" name="Segnaposto numero diapositiva 5"/>
          <p:cNvSpPr>
            <a:spLocks noGrp="1"/>
          </p:cNvSpPr>
          <p:nvPr>
            <p:ph type="sldNum" sz="quarter" idx="12"/>
          </p:nvPr>
        </p:nvSpPr>
        <p:spPr/>
        <p:txBody>
          <a:bodyPr/>
          <a:lstStyle/>
          <a:p>
            <a:fld id="{C969DC9E-62C3-4900-AA59-DFBE718B4FCF}" type="slidenum">
              <a:rPr lang="it-IT" smtClean="0"/>
              <a:t>‹N›</a:t>
            </a:fld>
            <a:endParaRPr lang="it-IT"/>
          </a:p>
        </p:txBody>
      </p:sp>
    </p:spTree>
    <p:extLst>
      <p:ext uri="{BB962C8B-B14F-4D97-AF65-F5344CB8AC3E}">
        <p14:creationId xmlns:p14="http://schemas.microsoft.com/office/powerpoint/2010/main" val="1460039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9D63FFF-4798-4E57-A0FE-96C4A20437C2}" type="datetimeFigureOut">
              <a:rPr lang="it-IT" smtClean="0">
                <a:solidFill>
                  <a:prstClr val="black">
                    <a:tint val="75000"/>
                  </a:prstClr>
                </a:solidFill>
              </a:rPr>
              <a:pPr/>
              <a:t>25/05/2020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09267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9D63FFF-4798-4E57-A0FE-96C4A20437C2}" type="datetimeFigureOut">
              <a:rPr lang="it-IT" smtClean="0">
                <a:solidFill>
                  <a:prstClr val="black">
                    <a:tint val="75000"/>
                  </a:prstClr>
                </a:solidFill>
              </a:rPr>
              <a:pPr/>
              <a:t>25/05/2020</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584367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D63FFF-4798-4E57-A0FE-96C4A20437C2}" type="datetimeFigureOut">
              <a:rPr lang="it-IT" smtClean="0">
                <a:solidFill>
                  <a:prstClr val="black">
                    <a:tint val="75000"/>
                  </a:prstClr>
                </a:solidFill>
              </a:rPr>
              <a:pPr/>
              <a:t>25/05/2020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244222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9D63FFF-4798-4E57-A0FE-96C4A20437C2}" type="datetimeFigureOut">
              <a:rPr lang="it-IT" smtClean="0">
                <a:solidFill>
                  <a:prstClr val="black">
                    <a:tint val="75000"/>
                  </a:prstClr>
                </a:solidFill>
              </a:rPr>
              <a:pPr/>
              <a:t>25/05/2020</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35303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06E62FF-AEFE-4A1E-81FC-68E855B48444}" type="datetimeFigureOut">
              <a:rPr lang="it-IT" smtClean="0"/>
              <a:t>25/05/2020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DE2603-370A-4458-8E60-E868478960EE}" type="slidenum">
              <a:rPr lang="it-IT" smtClean="0"/>
              <a:t>‹N›</a:t>
            </a:fld>
            <a:endParaRPr lang="it-IT"/>
          </a:p>
        </p:txBody>
      </p:sp>
    </p:spTree>
    <p:extLst>
      <p:ext uri="{BB962C8B-B14F-4D97-AF65-F5344CB8AC3E}">
        <p14:creationId xmlns:p14="http://schemas.microsoft.com/office/powerpoint/2010/main" val="3956770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06E62FF-AEFE-4A1E-81FC-68E855B48444}" type="datetimeFigureOut">
              <a:rPr lang="it-IT" smtClean="0"/>
              <a:t>25/05/2020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DE2603-370A-4458-8E60-E868478960EE}" type="slidenum">
              <a:rPr lang="it-IT" smtClean="0"/>
              <a:t>‹N›</a:t>
            </a:fld>
            <a:endParaRPr lang="it-IT"/>
          </a:p>
        </p:txBody>
      </p:sp>
    </p:spTree>
    <p:extLst>
      <p:ext uri="{BB962C8B-B14F-4D97-AF65-F5344CB8AC3E}">
        <p14:creationId xmlns:p14="http://schemas.microsoft.com/office/powerpoint/2010/main" val="38475348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B06E62FF-AEFE-4A1E-81FC-68E855B48444}" type="datetimeFigureOut">
              <a:rPr lang="it-IT" smtClean="0"/>
              <a:t>25/05/2020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DE2603-370A-4458-8E60-E868478960EE}" type="slidenum">
              <a:rPr lang="it-IT" smtClean="0"/>
              <a:t>‹N›</a:t>
            </a:fld>
            <a:endParaRPr lang="it-IT"/>
          </a:p>
        </p:txBody>
      </p:sp>
    </p:spTree>
    <p:extLst>
      <p:ext uri="{BB962C8B-B14F-4D97-AF65-F5344CB8AC3E}">
        <p14:creationId xmlns:p14="http://schemas.microsoft.com/office/powerpoint/2010/main" val="3896320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06E62FF-AEFE-4A1E-81FC-68E855B48444}" type="datetimeFigureOut">
              <a:rPr lang="it-IT" smtClean="0"/>
              <a:t>25/05/2020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DE2603-370A-4458-8E60-E868478960EE}" type="slidenum">
              <a:rPr lang="it-IT" smtClean="0"/>
              <a:t>‹N›</a:t>
            </a:fld>
            <a:endParaRPr lang="it-IT"/>
          </a:p>
        </p:txBody>
      </p:sp>
    </p:spTree>
    <p:extLst>
      <p:ext uri="{BB962C8B-B14F-4D97-AF65-F5344CB8AC3E}">
        <p14:creationId xmlns:p14="http://schemas.microsoft.com/office/powerpoint/2010/main" val="2666063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06E62FF-AEFE-4A1E-81FC-68E855B48444}" type="datetimeFigureOut">
              <a:rPr lang="it-IT" smtClean="0"/>
              <a:t>25/05/2020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CDE2603-370A-4458-8E60-E868478960EE}" type="slidenum">
              <a:rPr lang="it-IT" smtClean="0"/>
              <a:t>‹N›</a:t>
            </a:fld>
            <a:endParaRPr lang="it-IT"/>
          </a:p>
        </p:txBody>
      </p:sp>
    </p:spTree>
    <p:extLst>
      <p:ext uri="{BB962C8B-B14F-4D97-AF65-F5344CB8AC3E}">
        <p14:creationId xmlns:p14="http://schemas.microsoft.com/office/powerpoint/2010/main" val="3325641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06E62FF-AEFE-4A1E-81FC-68E855B48444}" type="datetimeFigureOut">
              <a:rPr lang="it-IT" smtClean="0"/>
              <a:t>25/05/2020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CDE2603-370A-4458-8E60-E868478960EE}" type="slidenum">
              <a:rPr lang="it-IT" smtClean="0"/>
              <a:t>‹N›</a:t>
            </a:fld>
            <a:endParaRPr lang="it-IT"/>
          </a:p>
        </p:txBody>
      </p:sp>
    </p:spTree>
    <p:extLst>
      <p:ext uri="{BB962C8B-B14F-4D97-AF65-F5344CB8AC3E}">
        <p14:creationId xmlns:p14="http://schemas.microsoft.com/office/powerpoint/2010/main" val="95761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8639BE0-5596-473F-BC4B-B0F6C41EF705}" type="datetime1">
              <a:rPr lang="it-IT" smtClean="0"/>
              <a:t>25/05/2020</a:t>
            </a:fld>
            <a:endParaRPr lang="it-IT"/>
          </a:p>
        </p:txBody>
      </p:sp>
      <p:sp>
        <p:nvSpPr>
          <p:cNvPr id="6" name="Segnaposto piè di pagina 5"/>
          <p:cNvSpPr>
            <a:spLocks noGrp="1"/>
          </p:cNvSpPr>
          <p:nvPr>
            <p:ph type="ftr" sz="quarter" idx="11"/>
          </p:nvPr>
        </p:nvSpPr>
        <p:spPr/>
        <p:txBody>
          <a:bodyPr/>
          <a:lstStyle/>
          <a:p>
            <a:r>
              <a:rPr lang="it-IT" smtClean="0"/>
              <a:t>200526 - Stato epilettico</a:t>
            </a:r>
            <a:endParaRPr lang="it-IT"/>
          </a:p>
        </p:txBody>
      </p:sp>
      <p:sp>
        <p:nvSpPr>
          <p:cNvPr id="7" name="Segnaposto numero diapositiva 6"/>
          <p:cNvSpPr>
            <a:spLocks noGrp="1"/>
          </p:cNvSpPr>
          <p:nvPr>
            <p:ph type="sldNum" sz="quarter" idx="12"/>
          </p:nvPr>
        </p:nvSpPr>
        <p:spPr/>
        <p:txBody>
          <a:bodyPr/>
          <a:lstStyle/>
          <a:p>
            <a:fld id="{C969DC9E-62C3-4900-AA59-DFBE718B4FCF}" type="slidenum">
              <a:rPr lang="it-IT" smtClean="0"/>
              <a:t>‹N›</a:t>
            </a:fld>
            <a:endParaRPr lang="it-IT"/>
          </a:p>
        </p:txBody>
      </p:sp>
    </p:spTree>
    <p:extLst>
      <p:ext uri="{BB962C8B-B14F-4D97-AF65-F5344CB8AC3E}">
        <p14:creationId xmlns:p14="http://schemas.microsoft.com/office/powerpoint/2010/main" val="27633945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06E62FF-AEFE-4A1E-81FC-68E855B48444}" type="datetimeFigureOut">
              <a:rPr lang="it-IT" smtClean="0"/>
              <a:t>25/05/2020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CDE2603-370A-4458-8E60-E868478960EE}" type="slidenum">
              <a:rPr lang="it-IT" smtClean="0"/>
              <a:t>‹N›</a:t>
            </a:fld>
            <a:endParaRPr lang="it-IT"/>
          </a:p>
        </p:txBody>
      </p:sp>
    </p:spTree>
    <p:extLst>
      <p:ext uri="{BB962C8B-B14F-4D97-AF65-F5344CB8AC3E}">
        <p14:creationId xmlns:p14="http://schemas.microsoft.com/office/powerpoint/2010/main" val="1255478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B06E62FF-AEFE-4A1E-81FC-68E855B48444}" type="datetimeFigureOut">
              <a:rPr lang="it-IT" smtClean="0"/>
              <a:t>25/05/2020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DE2603-370A-4458-8E60-E868478960EE}" type="slidenum">
              <a:rPr lang="it-IT" smtClean="0"/>
              <a:t>‹N›</a:t>
            </a:fld>
            <a:endParaRPr lang="it-IT"/>
          </a:p>
        </p:txBody>
      </p:sp>
    </p:spTree>
    <p:extLst>
      <p:ext uri="{BB962C8B-B14F-4D97-AF65-F5344CB8AC3E}">
        <p14:creationId xmlns:p14="http://schemas.microsoft.com/office/powerpoint/2010/main" val="23984622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B06E62FF-AEFE-4A1E-81FC-68E855B48444}" type="datetimeFigureOut">
              <a:rPr lang="it-IT" smtClean="0"/>
              <a:t>25/05/2020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CDE2603-370A-4458-8E60-E868478960EE}" type="slidenum">
              <a:rPr lang="it-IT" smtClean="0"/>
              <a:t>‹N›</a:t>
            </a:fld>
            <a:endParaRPr lang="it-IT"/>
          </a:p>
        </p:txBody>
      </p:sp>
    </p:spTree>
    <p:extLst>
      <p:ext uri="{BB962C8B-B14F-4D97-AF65-F5344CB8AC3E}">
        <p14:creationId xmlns:p14="http://schemas.microsoft.com/office/powerpoint/2010/main" val="2516482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06E62FF-AEFE-4A1E-81FC-68E855B48444}" type="datetimeFigureOut">
              <a:rPr lang="it-IT" smtClean="0"/>
              <a:t>25/05/2020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DE2603-370A-4458-8E60-E868478960EE}" type="slidenum">
              <a:rPr lang="it-IT" smtClean="0"/>
              <a:t>‹N›</a:t>
            </a:fld>
            <a:endParaRPr lang="it-IT"/>
          </a:p>
        </p:txBody>
      </p:sp>
    </p:spTree>
    <p:extLst>
      <p:ext uri="{BB962C8B-B14F-4D97-AF65-F5344CB8AC3E}">
        <p14:creationId xmlns:p14="http://schemas.microsoft.com/office/powerpoint/2010/main" val="21482002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06E62FF-AEFE-4A1E-81FC-68E855B48444}" type="datetimeFigureOut">
              <a:rPr lang="it-IT" smtClean="0"/>
              <a:t>25/05/2020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CDE2603-370A-4458-8E60-E868478960EE}" type="slidenum">
              <a:rPr lang="it-IT" smtClean="0"/>
              <a:t>‹N›</a:t>
            </a:fld>
            <a:endParaRPr lang="it-IT"/>
          </a:p>
        </p:txBody>
      </p:sp>
    </p:spTree>
    <p:extLst>
      <p:ext uri="{BB962C8B-B14F-4D97-AF65-F5344CB8AC3E}">
        <p14:creationId xmlns:p14="http://schemas.microsoft.com/office/powerpoint/2010/main" val="35142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3E697B1-322D-4132-BAEA-95EE31466659}" type="datetime1">
              <a:rPr lang="it-IT" smtClean="0"/>
              <a:t>25/05/2020</a:t>
            </a:fld>
            <a:endParaRPr lang="it-IT"/>
          </a:p>
        </p:txBody>
      </p:sp>
      <p:sp>
        <p:nvSpPr>
          <p:cNvPr id="8" name="Segnaposto piè di pagina 7"/>
          <p:cNvSpPr>
            <a:spLocks noGrp="1"/>
          </p:cNvSpPr>
          <p:nvPr>
            <p:ph type="ftr" sz="quarter" idx="11"/>
          </p:nvPr>
        </p:nvSpPr>
        <p:spPr/>
        <p:txBody>
          <a:bodyPr/>
          <a:lstStyle/>
          <a:p>
            <a:r>
              <a:rPr lang="it-IT" smtClean="0"/>
              <a:t>200526 - Stato epilettico</a:t>
            </a:r>
            <a:endParaRPr lang="it-IT"/>
          </a:p>
        </p:txBody>
      </p:sp>
      <p:sp>
        <p:nvSpPr>
          <p:cNvPr id="9" name="Segnaposto numero diapositiva 8"/>
          <p:cNvSpPr>
            <a:spLocks noGrp="1"/>
          </p:cNvSpPr>
          <p:nvPr>
            <p:ph type="sldNum" sz="quarter" idx="12"/>
          </p:nvPr>
        </p:nvSpPr>
        <p:spPr/>
        <p:txBody>
          <a:bodyPr/>
          <a:lstStyle/>
          <a:p>
            <a:fld id="{C969DC9E-62C3-4900-AA59-DFBE718B4FCF}" type="slidenum">
              <a:rPr lang="it-IT" smtClean="0"/>
              <a:t>‹N›</a:t>
            </a:fld>
            <a:endParaRPr lang="it-IT"/>
          </a:p>
        </p:txBody>
      </p:sp>
    </p:spTree>
    <p:extLst>
      <p:ext uri="{BB962C8B-B14F-4D97-AF65-F5344CB8AC3E}">
        <p14:creationId xmlns:p14="http://schemas.microsoft.com/office/powerpoint/2010/main" val="249315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EE54F6E-436B-4E83-B2CD-924ECC1778DA}" type="datetime1">
              <a:rPr lang="it-IT" smtClean="0"/>
              <a:t>25/05/2020</a:t>
            </a:fld>
            <a:endParaRPr lang="it-IT"/>
          </a:p>
        </p:txBody>
      </p:sp>
      <p:sp>
        <p:nvSpPr>
          <p:cNvPr id="4" name="Segnaposto piè di pagina 3"/>
          <p:cNvSpPr>
            <a:spLocks noGrp="1"/>
          </p:cNvSpPr>
          <p:nvPr>
            <p:ph type="ftr" sz="quarter" idx="11"/>
          </p:nvPr>
        </p:nvSpPr>
        <p:spPr/>
        <p:txBody>
          <a:bodyPr/>
          <a:lstStyle/>
          <a:p>
            <a:r>
              <a:rPr lang="it-IT" smtClean="0"/>
              <a:t>200526 - Stato epilettico</a:t>
            </a:r>
            <a:endParaRPr lang="it-IT"/>
          </a:p>
        </p:txBody>
      </p:sp>
      <p:sp>
        <p:nvSpPr>
          <p:cNvPr id="5" name="Segnaposto numero diapositiva 4"/>
          <p:cNvSpPr>
            <a:spLocks noGrp="1"/>
          </p:cNvSpPr>
          <p:nvPr>
            <p:ph type="sldNum" sz="quarter" idx="12"/>
          </p:nvPr>
        </p:nvSpPr>
        <p:spPr/>
        <p:txBody>
          <a:bodyPr/>
          <a:lstStyle/>
          <a:p>
            <a:fld id="{C969DC9E-62C3-4900-AA59-DFBE718B4FCF}" type="slidenum">
              <a:rPr lang="it-IT" smtClean="0"/>
              <a:t>‹N›</a:t>
            </a:fld>
            <a:endParaRPr lang="it-IT"/>
          </a:p>
        </p:txBody>
      </p:sp>
    </p:spTree>
    <p:extLst>
      <p:ext uri="{BB962C8B-B14F-4D97-AF65-F5344CB8AC3E}">
        <p14:creationId xmlns:p14="http://schemas.microsoft.com/office/powerpoint/2010/main" val="1964421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CBAE490-1AF0-4BF6-8982-B9D925409835}" type="datetime1">
              <a:rPr lang="it-IT" smtClean="0"/>
              <a:t>25/05/2020</a:t>
            </a:fld>
            <a:endParaRPr lang="it-IT"/>
          </a:p>
        </p:txBody>
      </p:sp>
      <p:sp>
        <p:nvSpPr>
          <p:cNvPr id="3" name="Segnaposto piè di pagina 2"/>
          <p:cNvSpPr>
            <a:spLocks noGrp="1"/>
          </p:cNvSpPr>
          <p:nvPr>
            <p:ph type="ftr" sz="quarter" idx="11"/>
          </p:nvPr>
        </p:nvSpPr>
        <p:spPr/>
        <p:txBody>
          <a:bodyPr/>
          <a:lstStyle/>
          <a:p>
            <a:r>
              <a:rPr lang="it-IT" smtClean="0"/>
              <a:t>200526 - Stato epilettico</a:t>
            </a:r>
            <a:endParaRPr lang="it-IT"/>
          </a:p>
        </p:txBody>
      </p:sp>
      <p:sp>
        <p:nvSpPr>
          <p:cNvPr id="4" name="Segnaposto numero diapositiva 3"/>
          <p:cNvSpPr>
            <a:spLocks noGrp="1"/>
          </p:cNvSpPr>
          <p:nvPr>
            <p:ph type="sldNum" sz="quarter" idx="12"/>
          </p:nvPr>
        </p:nvSpPr>
        <p:spPr/>
        <p:txBody>
          <a:bodyPr/>
          <a:lstStyle/>
          <a:p>
            <a:fld id="{C969DC9E-62C3-4900-AA59-DFBE718B4FCF}" type="slidenum">
              <a:rPr lang="it-IT" smtClean="0"/>
              <a:t>‹N›</a:t>
            </a:fld>
            <a:endParaRPr lang="it-IT"/>
          </a:p>
        </p:txBody>
      </p:sp>
    </p:spTree>
    <p:extLst>
      <p:ext uri="{BB962C8B-B14F-4D97-AF65-F5344CB8AC3E}">
        <p14:creationId xmlns:p14="http://schemas.microsoft.com/office/powerpoint/2010/main" val="1350926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60499864-7203-4A30-8806-89EB18BAE0E4}" type="datetime1">
              <a:rPr lang="it-IT" smtClean="0"/>
              <a:t>25/05/2020</a:t>
            </a:fld>
            <a:endParaRPr lang="it-IT"/>
          </a:p>
        </p:txBody>
      </p:sp>
      <p:sp>
        <p:nvSpPr>
          <p:cNvPr id="6" name="Segnaposto piè di pagina 5"/>
          <p:cNvSpPr>
            <a:spLocks noGrp="1"/>
          </p:cNvSpPr>
          <p:nvPr>
            <p:ph type="ftr" sz="quarter" idx="11"/>
          </p:nvPr>
        </p:nvSpPr>
        <p:spPr/>
        <p:txBody>
          <a:bodyPr/>
          <a:lstStyle/>
          <a:p>
            <a:r>
              <a:rPr lang="it-IT" smtClean="0"/>
              <a:t>200526 - Stato epilettico</a:t>
            </a:r>
            <a:endParaRPr lang="it-IT"/>
          </a:p>
        </p:txBody>
      </p:sp>
      <p:sp>
        <p:nvSpPr>
          <p:cNvPr id="7" name="Segnaposto numero diapositiva 6"/>
          <p:cNvSpPr>
            <a:spLocks noGrp="1"/>
          </p:cNvSpPr>
          <p:nvPr>
            <p:ph type="sldNum" sz="quarter" idx="12"/>
          </p:nvPr>
        </p:nvSpPr>
        <p:spPr/>
        <p:txBody>
          <a:bodyPr/>
          <a:lstStyle/>
          <a:p>
            <a:fld id="{C969DC9E-62C3-4900-AA59-DFBE718B4FCF}" type="slidenum">
              <a:rPr lang="it-IT" smtClean="0"/>
              <a:t>‹N›</a:t>
            </a:fld>
            <a:endParaRPr lang="it-IT"/>
          </a:p>
        </p:txBody>
      </p:sp>
    </p:spTree>
    <p:extLst>
      <p:ext uri="{BB962C8B-B14F-4D97-AF65-F5344CB8AC3E}">
        <p14:creationId xmlns:p14="http://schemas.microsoft.com/office/powerpoint/2010/main" val="519272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49A866ED-724B-407E-A53C-38E7349D668E}" type="datetime1">
              <a:rPr lang="it-IT" smtClean="0"/>
              <a:t>25/05/2020</a:t>
            </a:fld>
            <a:endParaRPr lang="it-IT"/>
          </a:p>
        </p:txBody>
      </p:sp>
      <p:sp>
        <p:nvSpPr>
          <p:cNvPr id="6" name="Segnaposto piè di pagina 5"/>
          <p:cNvSpPr>
            <a:spLocks noGrp="1"/>
          </p:cNvSpPr>
          <p:nvPr>
            <p:ph type="ftr" sz="quarter" idx="11"/>
          </p:nvPr>
        </p:nvSpPr>
        <p:spPr/>
        <p:txBody>
          <a:bodyPr/>
          <a:lstStyle/>
          <a:p>
            <a:r>
              <a:rPr lang="it-IT" smtClean="0"/>
              <a:t>200526 - Stato epilettico</a:t>
            </a:r>
            <a:endParaRPr lang="it-IT"/>
          </a:p>
        </p:txBody>
      </p:sp>
      <p:sp>
        <p:nvSpPr>
          <p:cNvPr id="7" name="Segnaposto numero diapositiva 6"/>
          <p:cNvSpPr>
            <a:spLocks noGrp="1"/>
          </p:cNvSpPr>
          <p:nvPr>
            <p:ph type="sldNum" sz="quarter" idx="12"/>
          </p:nvPr>
        </p:nvSpPr>
        <p:spPr/>
        <p:txBody>
          <a:bodyPr/>
          <a:lstStyle/>
          <a:p>
            <a:fld id="{C969DC9E-62C3-4900-AA59-DFBE718B4FCF}" type="slidenum">
              <a:rPr lang="it-IT" smtClean="0"/>
              <a:t>‹N›</a:t>
            </a:fld>
            <a:endParaRPr lang="it-IT"/>
          </a:p>
        </p:txBody>
      </p:sp>
    </p:spTree>
    <p:extLst>
      <p:ext uri="{BB962C8B-B14F-4D97-AF65-F5344CB8AC3E}">
        <p14:creationId xmlns:p14="http://schemas.microsoft.com/office/powerpoint/2010/main" val="111903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F19F-6D9E-430C-BBDB-983094A1A758}" type="datetime1">
              <a:rPr lang="it-IT" smtClean="0"/>
              <a:t>25/05/2020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200526 - Stato epilettico</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69DC9E-62C3-4900-AA59-DFBE718B4FCF}" type="slidenum">
              <a:rPr lang="it-IT" smtClean="0"/>
              <a:t>‹N›</a:t>
            </a:fld>
            <a:endParaRPr lang="it-IT"/>
          </a:p>
        </p:txBody>
      </p:sp>
    </p:spTree>
    <p:extLst>
      <p:ext uri="{BB962C8B-B14F-4D97-AF65-F5344CB8AC3E}">
        <p14:creationId xmlns:p14="http://schemas.microsoft.com/office/powerpoint/2010/main" val="2354006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D9CCD-F9F1-451F-9B2D-3D2734F2AC27}" type="datetime1">
              <a:rPr lang="it-IT" smtClean="0"/>
              <a:t>25/05/2020</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200526 - Stato epilettico</a:t>
            </a:r>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6B44D-7090-41F8-8E65-C3AE42C48826}" type="slidenum">
              <a:rPr lang="it-IT" smtClean="0"/>
              <a:t>‹N›</a:t>
            </a:fld>
            <a:endParaRPr lang="it-IT"/>
          </a:p>
        </p:txBody>
      </p:sp>
    </p:spTree>
    <p:extLst>
      <p:ext uri="{BB962C8B-B14F-4D97-AF65-F5344CB8AC3E}">
        <p14:creationId xmlns:p14="http://schemas.microsoft.com/office/powerpoint/2010/main" val="422172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63FFF-4798-4E57-A0FE-96C4A20437C2}" type="datetimeFigureOut">
              <a:rPr lang="it-IT" smtClean="0">
                <a:solidFill>
                  <a:prstClr val="black">
                    <a:tint val="75000"/>
                  </a:prstClr>
                </a:solidFill>
              </a:rPr>
              <a:pPr/>
              <a:t>25/05/2020</a:t>
            </a:fld>
            <a:endParaRPr lang="it-IT">
              <a:solidFill>
                <a:prstClr val="black">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5DB68-A173-4E67-83F5-F83D9D5BF4A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109617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E62FF-AEFE-4A1E-81FC-68E855B48444}" type="datetimeFigureOut">
              <a:rPr lang="it-IT" smtClean="0"/>
              <a:t>25/05/2020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E2603-370A-4458-8E60-E868478960EE}" type="slidenum">
              <a:rPr lang="it-IT" smtClean="0"/>
              <a:t>‹N›</a:t>
            </a:fld>
            <a:endParaRPr lang="it-IT"/>
          </a:p>
        </p:txBody>
      </p:sp>
    </p:spTree>
    <p:extLst>
      <p:ext uri="{BB962C8B-B14F-4D97-AF65-F5344CB8AC3E}">
        <p14:creationId xmlns:p14="http://schemas.microsoft.com/office/powerpoint/2010/main" val="34839265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37.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2.emf"/><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2.emf"/><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2.emf"/><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2895600" y="980728"/>
            <a:ext cx="6400800" cy="2880320"/>
          </a:xfrm>
          <a:ln w="22225">
            <a:solidFill>
              <a:schemeClr val="tx1"/>
            </a:solidFill>
          </a:ln>
        </p:spPr>
        <p:txBody>
          <a:bodyPr>
            <a:normAutofit/>
          </a:bodyPr>
          <a:lstStyle/>
          <a:p>
            <a:endParaRPr lang="it-IT" sz="2000" b="1" dirty="0">
              <a:solidFill>
                <a:schemeClr val="tx1"/>
              </a:solidFill>
              <a:sym typeface="Symbol"/>
            </a:endParaRPr>
          </a:p>
          <a:p>
            <a:r>
              <a:rPr lang="it-IT" sz="1400" b="1" dirty="0" err="1" smtClean="0">
                <a:solidFill>
                  <a:schemeClr val="tx1"/>
                </a:solidFill>
                <a:sym typeface="Symbol"/>
              </a:rPr>
              <a:t>a.a</a:t>
            </a:r>
            <a:r>
              <a:rPr lang="it-IT" sz="1400" b="1" dirty="0">
                <a:solidFill>
                  <a:schemeClr val="tx1"/>
                </a:solidFill>
                <a:sym typeface="Symbol"/>
              </a:rPr>
              <a:t>. </a:t>
            </a:r>
            <a:r>
              <a:rPr lang="it-IT" sz="1400" b="1" dirty="0" smtClean="0">
                <a:solidFill>
                  <a:schemeClr val="tx1"/>
                </a:solidFill>
                <a:sym typeface="Symbol"/>
              </a:rPr>
              <a:t>2019/2020</a:t>
            </a:r>
            <a:endParaRPr lang="it-IT" sz="1400" b="1" dirty="0">
              <a:solidFill>
                <a:schemeClr val="tx1"/>
              </a:solidFill>
              <a:sym typeface="Symbol"/>
            </a:endParaRPr>
          </a:p>
          <a:p>
            <a:r>
              <a:rPr lang="it-IT" sz="2000" b="1" dirty="0">
                <a:solidFill>
                  <a:schemeClr val="tx1"/>
                </a:solidFill>
                <a:sym typeface="Symbol"/>
              </a:rPr>
              <a:t></a:t>
            </a:r>
          </a:p>
          <a:p>
            <a:endParaRPr lang="it-IT" sz="1000" b="1" dirty="0">
              <a:solidFill>
                <a:schemeClr val="tx1"/>
              </a:solidFill>
              <a:sym typeface="Symbol"/>
            </a:endParaRPr>
          </a:p>
          <a:p>
            <a:r>
              <a:rPr lang="it-IT" sz="2400" b="1" dirty="0" smtClean="0">
                <a:solidFill>
                  <a:schemeClr val="tx1"/>
                </a:solidFill>
                <a:sym typeface="Symbol"/>
              </a:rPr>
              <a:t>Stato epilettico</a:t>
            </a:r>
            <a:endParaRPr lang="it-IT" sz="2400" b="1" dirty="0">
              <a:solidFill>
                <a:schemeClr val="tx1"/>
              </a:solidFill>
              <a:sym typeface="Symbol"/>
            </a:endParaRPr>
          </a:p>
          <a:p>
            <a:endParaRPr lang="it-IT" sz="1000" b="1" dirty="0">
              <a:solidFill>
                <a:schemeClr val="tx1"/>
              </a:solidFill>
              <a:sym typeface="Symbol"/>
            </a:endParaRPr>
          </a:p>
          <a:p>
            <a:r>
              <a:rPr lang="it-IT" sz="1600" b="1" dirty="0">
                <a:solidFill>
                  <a:schemeClr val="tx1"/>
                </a:solidFill>
                <a:sym typeface="Symbol"/>
              </a:rPr>
              <a:t>Paolo </a:t>
            </a:r>
            <a:r>
              <a:rPr lang="it-IT" sz="1600" b="1" dirty="0" smtClean="0">
                <a:solidFill>
                  <a:schemeClr val="tx1"/>
                </a:solidFill>
                <a:sym typeface="Symbol"/>
              </a:rPr>
              <a:t>Benna</a:t>
            </a:r>
            <a:endParaRPr lang="it-IT" sz="2000" dirty="0"/>
          </a:p>
        </p:txBody>
      </p:sp>
    </p:spTree>
    <p:extLst>
      <p:ext uri="{BB962C8B-B14F-4D97-AF65-F5344CB8AC3E}">
        <p14:creationId xmlns:p14="http://schemas.microsoft.com/office/powerpoint/2010/main" val="2188978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lum bright="-20000" contrast="40000"/>
          </a:blip>
          <a:stretch>
            <a:fillRect/>
          </a:stretch>
        </p:blipFill>
        <p:spPr>
          <a:xfrm>
            <a:off x="1954258" y="1507140"/>
            <a:ext cx="9465132" cy="5265135"/>
          </a:xfrm>
          <a:prstGeom prst="rect">
            <a:avLst/>
          </a:prstGeom>
        </p:spPr>
      </p:pic>
      <p:sp>
        <p:nvSpPr>
          <p:cNvPr id="3" name="CasellaDiTesto 2"/>
          <p:cNvSpPr txBox="1"/>
          <p:nvPr/>
        </p:nvSpPr>
        <p:spPr>
          <a:xfrm>
            <a:off x="361950" y="228600"/>
            <a:ext cx="11420475" cy="1477328"/>
          </a:xfrm>
          <a:prstGeom prst="rect">
            <a:avLst/>
          </a:prstGeom>
          <a:noFill/>
        </p:spPr>
        <p:txBody>
          <a:bodyPr wrap="square" rtlCol="0">
            <a:spAutoFit/>
          </a:bodyPr>
          <a:lstStyle/>
          <a:p>
            <a:r>
              <a:rPr lang="it-IT" dirty="0" smtClean="0"/>
              <a:t>Gli stati epilettici sono caratterizzati dal fatto che la attività critica è prolungata nel tempo. Ma in questa categoria sono comprese condizioni di gravità molto diversa. Il «punteggio di gravità» della scala STESS è un valido indicatore della prognosi. Tipicamente la prognosi è peggiore in presenza di crisi generalizzate tonico-cloniche, di coma, e nell’anziano.</a:t>
            </a:r>
          </a:p>
          <a:p>
            <a:r>
              <a:rPr lang="it-IT" dirty="0" smtClean="0"/>
              <a:t>In generale – il dato non compare in questa scala – la prognosi è migliore se la causa è la sospensione dei farmaci antiepilettici.</a:t>
            </a:r>
            <a:endParaRPr lang="it-IT" dirty="0"/>
          </a:p>
        </p:txBody>
      </p:sp>
    </p:spTree>
    <p:extLst>
      <p:ext uri="{BB962C8B-B14F-4D97-AF65-F5344CB8AC3E}">
        <p14:creationId xmlns:p14="http://schemas.microsoft.com/office/powerpoint/2010/main" val="227180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9863" y="987425"/>
            <a:ext cx="10275525" cy="4873625"/>
          </a:xfrm>
        </p:spPr>
        <p:txBody>
          <a:bodyPr>
            <a:normAutofit/>
          </a:bodyPr>
          <a:lstStyle/>
          <a:p>
            <a:pPr marL="0" indent="0">
              <a:buNone/>
            </a:pPr>
            <a:r>
              <a:rPr lang="it-IT" sz="1800" dirty="0" smtClean="0"/>
              <a:t>Nelle 6 diapositive seguenti vi sono alcuni esempi di stati epilettici (condizioni epilettiche persistenti nel tempo) a opera di citazioni storiche: </a:t>
            </a:r>
          </a:p>
          <a:p>
            <a:pPr marL="0" indent="0">
              <a:buNone/>
            </a:pPr>
            <a:r>
              <a:rPr lang="it-IT" sz="1800" dirty="0" smtClean="0"/>
              <a:t>il primo stato di assenza (piccolo male) fu descritto da Lennox nel 1945; </a:t>
            </a:r>
          </a:p>
          <a:p>
            <a:pPr marL="0" indent="0">
              <a:buNone/>
            </a:pPr>
            <a:r>
              <a:rPr lang="it-IT" sz="1800" dirty="0" smtClean="0"/>
              <a:t>la sindrome di </a:t>
            </a:r>
            <a:r>
              <a:rPr lang="it-IT" sz="1800" dirty="0" err="1" smtClean="0"/>
              <a:t>Rasmussen</a:t>
            </a:r>
            <a:r>
              <a:rPr lang="it-IT" sz="1800" dirty="0" smtClean="0"/>
              <a:t> è una rara condizione caratterizzata da crisi focali motorie che interessano un </a:t>
            </a:r>
            <a:r>
              <a:rPr lang="it-IT" sz="1800" dirty="0" err="1" smtClean="0"/>
              <a:t>emisoma</a:t>
            </a:r>
            <a:r>
              <a:rPr lang="it-IT" sz="1800" dirty="0" smtClean="0"/>
              <a:t> e che si associano a emiparesi e a ridotto sviluppo somatico a carico delle stesso </a:t>
            </a:r>
            <a:r>
              <a:rPr lang="it-IT" sz="1800" dirty="0" err="1" smtClean="0"/>
              <a:t>emisoma</a:t>
            </a:r>
            <a:r>
              <a:rPr lang="it-IT" sz="1800" dirty="0" smtClean="0"/>
              <a:t> (come ben evidenzia la storica fotografia che mostra il paziente di </a:t>
            </a:r>
            <a:r>
              <a:rPr lang="it-IT" sz="1800" dirty="0" err="1" smtClean="0"/>
              <a:t>Rasmussen</a:t>
            </a:r>
            <a:r>
              <a:rPr lang="it-IT" sz="1800" dirty="0" smtClean="0"/>
              <a:t> affetto da emiparesi destra); </a:t>
            </a:r>
          </a:p>
          <a:p>
            <a:pPr marL="0" indent="0">
              <a:buNone/>
            </a:pPr>
            <a:r>
              <a:rPr lang="it-IT" sz="1800" dirty="0" smtClean="0"/>
              <a:t>lo stato di male elettrico durante il sonno nel 1971 (rappresenta il capostipite delle encefalopatie epilettiche, riconosciute come gruppo sindromico solo 30 anni dopo); </a:t>
            </a:r>
          </a:p>
          <a:p>
            <a:pPr marL="0" indent="0">
              <a:buNone/>
            </a:pPr>
            <a:r>
              <a:rPr lang="it-IT" sz="1800" dirty="0" smtClean="0"/>
              <a:t>gli stati non convulsivi, caratterizzati da automatismi anche bizzarri e/o complessi – come il vagabondaggio epilettico – ebbero una conferma della loro natura solo disponendo dell’EEG; </a:t>
            </a:r>
          </a:p>
          <a:p>
            <a:pPr marL="0" indent="0">
              <a:buNone/>
            </a:pPr>
            <a:r>
              <a:rPr lang="it-IT" sz="1800" dirty="0" smtClean="0"/>
              <a:t>gli stati «limbici» causati da attività epilettica continua nella porzione interna del lobo temporale sono di diagnosi particolarmente problematica nei confronti di encefalopatie non epilettiche (come la malattie da cozze blu, citata nella diapositiva, causata da intossicazione da acido </a:t>
            </a:r>
            <a:r>
              <a:rPr lang="it-IT" sz="1800" dirty="0" err="1" smtClean="0"/>
              <a:t>domoico</a:t>
            </a:r>
            <a:r>
              <a:rPr lang="it-IT" sz="1800" dirty="0" smtClean="0"/>
              <a:t>).</a:t>
            </a:r>
            <a:endParaRPr lang="it-IT" sz="1800" dirty="0"/>
          </a:p>
        </p:txBody>
      </p:sp>
      <p:sp>
        <p:nvSpPr>
          <p:cNvPr id="5" name="Segnaposto piè di pagina 4"/>
          <p:cNvSpPr>
            <a:spLocks noGrp="1"/>
          </p:cNvSpPr>
          <p:nvPr>
            <p:ph type="ftr" sz="quarter" idx="11"/>
          </p:nvPr>
        </p:nvSpPr>
        <p:spPr/>
        <p:txBody>
          <a:bodyPr/>
          <a:lstStyle/>
          <a:p>
            <a:r>
              <a:rPr lang="it-IT" smtClean="0"/>
              <a:t>200526 - Stato epilettico</a:t>
            </a:r>
            <a:endParaRPr lang="it-IT"/>
          </a:p>
        </p:txBody>
      </p:sp>
    </p:spTree>
    <p:extLst>
      <p:ext uri="{BB962C8B-B14F-4D97-AF65-F5344CB8AC3E}">
        <p14:creationId xmlns:p14="http://schemas.microsoft.com/office/powerpoint/2010/main" val="45118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5257800" cy="927966"/>
          </a:xfrm>
        </p:spPr>
        <p:txBody>
          <a:bodyPr/>
          <a:lstStyle/>
          <a:p>
            <a:r>
              <a:rPr lang="it-IT" dirty="0" smtClean="0"/>
              <a:t>Stati di assenza</a:t>
            </a:r>
            <a:endParaRPr lang="it-IT"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3498" y="365125"/>
            <a:ext cx="4878899" cy="2950730"/>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727" y="1635759"/>
            <a:ext cx="5174910" cy="4186370"/>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3495" y="3749356"/>
            <a:ext cx="4878899" cy="2596669"/>
          </a:xfrm>
          <a:prstGeom prst="rect">
            <a:avLst/>
          </a:prstGeom>
        </p:spPr>
      </p:pic>
      <p:sp>
        <p:nvSpPr>
          <p:cNvPr id="9" name="CasellaDiTesto 8"/>
          <p:cNvSpPr txBox="1"/>
          <p:nvPr/>
        </p:nvSpPr>
        <p:spPr>
          <a:xfrm>
            <a:off x="320727" y="6179127"/>
            <a:ext cx="51102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Lennox W.G. JAMA 129:1069-73, 1945.</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9859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75384" y="365126"/>
            <a:ext cx="6078415" cy="980098"/>
          </a:xfrm>
        </p:spPr>
        <p:txBody>
          <a:bodyPr>
            <a:normAutofit/>
          </a:bodyPr>
          <a:lstStyle/>
          <a:p>
            <a:pPr algn="r"/>
            <a:r>
              <a:rPr lang="it-IT" sz="4000" dirty="0" err="1" smtClean="0"/>
              <a:t>Epilepsia</a:t>
            </a:r>
            <a:r>
              <a:rPr lang="it-IT" sz="4000" dirty="0" smtClean="0"/>
              <a:t> </a:t>
            </a:r>
            <a:r>
              <a:rPr lang="it-IT" sz="4000" dirty="0" err="1" smtClean="0"/>
              <a:t>partialis</a:t>
            </a:r>
            <a:r>
              <a:rPr lang="it-IT" sz="4000" dirty="0" smtClean="0"/>
              <a:t> continua</a:t>
            </a:r>
            <a:endParaRPr lang="it-IT" sz="4000" dirty="0"/>
          </a:p>
        </p:txBody>
      </p:sp>
      <p:sp>
        <p:nvSpPr>
          <p:cNvPr id="4" name="CasellaDiTesto 3"/>
          <p:cNvSpPr txBox="1"/>
          <p:nvPr/>
        </p:nvSpPr>
        <p:spPr>
          <a:xfrm>
            <a:off x="430828" y="430823"/>
            <a:ext cx="3930162"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Kojevnikoff</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 Y. "Eine besondere Form von </a:t>
            </a:r>
            <a:r>
              <a:rPr kumimoji="0" lang="de-DE" sz="1800" b="0" i="0" u="none" strike="noStrike" kern="1200" cap="none" spc="0" normalizeH="0" baseline="0" noProof="0" dirty="0" err="1">
                <a:ln>
                  <a:noFill/>
                </a:ln>
                <a:solidFill>
                  <a:prstClr val="black"/>
                </a:solidFill>
                <a:effectLst/>
                <a:uLnTx/>
                <a:uFillTx/>
                <a:latin typeface="Calibri" panose="020F0502020204030204"/>
                <a:ea typeface="+mn-ea"/>
                <a:cs typeface="+mn-cs"/>
              </a:rPr>
              <a:t>corticaler</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Epilepsie„.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Neurol</a:t>
            </a:r>
            <a:r>
              <a:rPr kumimoji="0" lang="de-D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(1895): 4-7.</a:t>
            </a: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magine 4"/>
          <p:cNvPicPr>
            <a:picLocks noChangeAspect="1"/>
          </p:cNvPicPr>
          <p:nvPr/>
        </p:nvPicPr>
        <p:blipFill>
          <a:blip r:embed="rId2"/>
          <a:stretch>
            <a:fillRect/>
          </a:stretch>
        </p:blipFill>
        <p:spPr>
          <a:xfrm>
            <a:off x="378303" y="1547446"/>
            <a:ext cx="2795231" cy="4878687"/>
          </a:xfrm>
          <a:prstGeom prst="rect">
            <a:avLst/>
          </a:prstGeom>
        </p:spPr>
      </p:pic>
      <p:pic>
        <p:nvPicPr>
          <p:cNvPr id="8" name="Segnaposto contenuto 7"/>
          <p:cNvPicPr>
            <a:picLocks noGrp="1" noChangeAspect="1"/>
          </p:cNvPicPr>
          <p:nvPr>
            <p:ph idx="1"/>
          </p:nvPr>
        </p:nvPicPr>
        <p:blipFill>
          <a:blip r:embed="rId3"/>
          <a:stretch>
            <a:fillRect/>
          </a:stretch>
        </p:blipFill>
        <p:spPr>
          <a:xfrm>
            <a:off x="8819023" y="1628254"/>
            <a:ext cx="2534776" cy="4777308"/>
          </a:xfrm>
          <a:prstGeom prst="rect">
            <a:avLst/>
          </a:prstGeom>
        </p:spPr>
      </p:pic>
      <p:sp>
        <p:nvSpPr>
          <p:cNvPr id="9" name="CasellaDiTesto 8"/>
          <p:cNvSpPr txBox="1"/>
          <p:nvPr/>
        </p:nvSpPr>
        <p:spPr>
          <a:xfrm>
            <a:off x="4335531" y="4635591"/>
            <a:ext cx="4069913" cy="1754326"/>
          </a:xfrm>
          <a:prstGeom prst="rect">
            <a:avLst/>
          </a:prstGeom>
          <a:noFill/>
          <a:ln w="38100">
            <a:solidFill>
              <a:sysClr val="window" lastClr="FFFFFF">
                <a:lumMod val="50000"/>
              </a:sys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smtClean="0">
                <a:ln>
                  <a:noFill/>
                </a:ln>
                <a:solidFill>
                  <a:prstClr val="black"/>
                </a:solidFill>
                <a:effectLst/>
                <a:uLnTx/>
                <a:uFillTx/>
                <a:latin typeface="Calibri" panose="020F0502020204030204"/>
                <a:ea typeface="+mn-ea"/>
                <a:cs typeface="+mn-cs"/>
              </a:rPr>
              <a:t>Sindrome di </a:t>
            </a:r>
            <a:r>
              <a:rPr kumimoji="0" lang="it-IT" sz="1600" b="1" i="0" u="none" strike="noStrike" kern="0" cap="none" spc="0" normalizeH="0" baseline="0" noProof="0" dirty="0" err="1" smtClean="0">
                <a:ln>
                  <a:noFill/>
                </a:ln>
                <a:solidFill>
                  <a:prstClr val="black"/>
                </a:solidFill>
                <a:effectLst/>
                <a:uLnTx/>
                <a:uFillTx/>
                <a:latin typeface="Calibri" panose="020F0502020204030204"/>
                <a:ea typeface="+mn-ea"/>
                <a:cs typeface="+mn-cs"/>
              </a:rPr>
              <a:t>Rasmussen</a:t>
            </a:r>
            <a:r>
              <a:rPr kumimoji="0" lang="it-IT" sz="1400" b="0" i="0" u="none" strike="noStrike" kern="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err="1" smtClean="0">
                <a:ln>
                  <a:noFill/>
                </a:ln>
                <a:solidFill>
                  <a:prstClr val="black"/>
                </a:solidFill>
                <a:effectLst/>
                <a:uLnTx/>
                <a:uFillTx/>
                <a:latin typeface="Calibri" panose="020F0502020204030204"/>
                <a:ea typeface="+mn-ea"/>
                <a:cs typeface="+mn-cs"/>
              </a:rPr>
              <a:t>Rasmussen</a:t>
            </a:r>
            <a:r>
              <a:rPr kumimoji="0" lang="it-IT" sz="1400" b="0" i="0" u="none" strike="noStrike" kern="0" cap="none" spc="0" normalizeH="0" baseline="0" noProof="0" dirty="0" smtClean="0">
                <a:ln>
                  <a:noFill/>
                </a:ln>
                <a:solidFill>
                  <a:prstClr val="black"/>
                </a:solidFill>
                <a:effectLst/>
                <a:uLnTx/>
                <a:uFillTx/>
                <a:latin typeface="Calibri" panose="020F0502020204030204"/>
                <a:ea typeface="+mn-ea"/>
                <a:cs typeface="+mn-cs"/>
              </a:rPr>
              <a:t> T, </a:t>
            </a:r>
            <a:r>
              <a:rPr kumimoji="0" lang="it-IT" sz="1400" b="0" i="0" u="none" strike="noStrike" kern="0" cap="none" spc="0" normalizeH="0" baseline="0" noProof="0" dirty="0" err="1" smtClean="0">
                <a:ln>
                  <a:noFill/>
                </a:ln>
                <a:solidFill>
                  <a:prstClr val="black"/>
                </a:solidFill>
                <a:effectLst/>
                <a:uLnTx/>
                <a:uFillTx/>
                <a:latin typeface="Calibri" panose="020F0502020204030204"/>
                <a:ea typeface="+mn-ea"/>
                <a:cs typeface="+mn-cs"/>
              </a:rPr>
              <a:t>Olszewski</a:t>
            </a:r>
            <a:r>
              <a:rPr kumimoji="0" lang="it-IT" sz="1400" b="0" i="0" u="none" strike="noStrike" kern="0" cap="none" spc="0" normalizeH="0" baseline="0" noProof="0" dirty="0" smtClean="0">
                <a:ln>
                  <a:noFill/>
                </a:ln>
                <a:solidFill>
                  <a:prstClr val="black"/>
                </a:solidFill>
                <a:effectLst/>
                <a:uLnTx/>
                <a:uFillTx/>
                <a:latin typeface="Calibri" panose="020F0502020204030204"/>
                <a:ea typeface="+mn-ea"/>
                <a:cs typeface="+mn-cs"/>
              </a:rPr>
              <a:t> J, Lloyd-Smith 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err="1" smtClean="0">
                <a:ln>
                  <a:noFill/>
                </a:ln>
                <a:solidFill>
                  <a:prstClr val="black"/>
                </a:solidFill>
                <a:effectLst/>
                <a:uLnTx/>
                <a:uFillTx/>
                <a:latin typeface="Calibri" panose="020F0502020204030204"/>
                <a:ea typeface="+mn-ea"/>
                <a:cs typeface="+mn-cs"/>
              </a:rPr>
              <a:t>Focal</a:t>
            </a:r>
            <a:r>
              <a:rPr kumimoji="0" lang="it-IT" sz="1400" b="0"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it-IT" sz="1400" b="0" i="0" u="none" strike="noStrike" kern="0" cap="none" spc="0" normalizeH="0" baseline="0" noProof="0" dirty="0" err="1" smtClean="0">
                <a:ln>
                  <a:noFill/>
                </a:ln>
                <a:solidFill>
                  <a:prstClr val="black"/>
                </a:solidFill>
                <a:effectLst/>
                <a:uLnTx/>
                <a:uFillTx/>
                <a:latin typeface="Calibri" panose="020F0502020204030204"/>
                <a:ea typeface="+mn-ea"/>
                <a:cs typeface="+mn-cs"/>
              </a:rPr>
              <a:t>seizures</a:t>
            </a:r>
            <a:r>
              <a:rPr kumimoji="0" lang="it-IT" sz="1400" b="0" i="0" u="none" strike="noStrike" kern="0" cap="none" spc="0" normalizeH="0" baseline="0" noProof="0" dirty="0" smtClean="0">
                <a:ln>
                  <a:noFill/>
                </a:ln>
                <a:solidFill>
                  <a:prstClr val="black"/>
                </a:solidFill>
                <a:effectLst/>
                <a:uLnTx/>
                <a:uFillTx/>
                <a:latin typeface="Calibri" panose="020F0502020204030204"/>
                <a:ea typeface="+mn-ea"/>
                <a:cs typeface="+mn-cs"/>
              </a:rPr>
              <a:t> due </a:t>
            </a:r>
            <a:r>
              <a:rPr kumimoji="0" lang="it-IT" sz="1400" b="0" i="0" u="none" strike="noStrike" kern="0" cap="none" spc="0" normalizeH="0" baseline="0" noProof="0" dirty="0" err="1" smtClean="0">
                <a:ln>
                  <a:noFill/>
                </a:ln>
                <a:solidFill>
                  <a:prstClr val="black"/>
                </a:solidFill>
                <a:effectLst/>
                <a:uLnTx/>
                <a:uFillTx/>
                <a:latin typeface="Calibri" panose="020F0502020204030204"/>
                <a:ea typeface="+mn-ea"/>
                <a:cs typeface="+mn-cs"/>
              </a:rPr>
              <a:t>tp</a:t>
            </a:r>
            <a:r>
              <a:rPr kumimoji="0" lang="it-IT" sz="1400" b="0"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it-IT" sz="1400" b="0" i="0" u="none" strike="noStrike" kern="0" cap="none" spc="0" normalizeH="0" baseline="0" noProof="0" dirty="0" err="1" smtClean="0">
                <a:ln>
                  <a:noFill/>
                </a:ln>
                <a:solidFill>
                  <a:prstClr val="black"/>
                </a:solidFill>
                <a:effectLst/>
                <a:uLnTx/>
                <a:uFillTx/>
                <a:latin typeface="Calibri" panose="020F0502020204030204"/>
                <a:ea typeface="+mn-ea"/>
                <a:cs typeface="+mn-cs"/>
              </a:rPr>
              <a:t>chronic</a:t>
            </a:r>
            <a:r>
              <a:rPr kumimoji="0" lang="it-IT" sz="1400" b="0"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it-IT" sz="1400" b="0" i="0" u="none" strike="noStrike" kern="0" cap="none" spc="0" normalizeH="0" baseline="0" noProof="0" dirty="0" err="1" smtClean="0">
                <a:ln>
                  <a:noFill/>
                </a:ln>
                <a:solidFill>
                  <a:prstClr val="black"/>
                </a:solidFill>
                <a:effectLst/>
                <a:uLnTx/>
                <a:uFillTx/>
                <a:latin typeface="Calibri" panose="020F0502020204030204"/>
                <a:ea typeface="+mn-ea"/>
                <a:cs typeface="+mn-cs"/>
              </a:rPr>
              <a:t>localized</a:t>
            </a:r>
            <a:r>
              <a:rPr kumimoji="0" lang="it-IT" sz="1400" b="0" i="0" u="none" strike="noStrike" kern="0" cap="none" spc="0" normalizeH="0" baseline="0" noProof="0" dirty="0" smtClean="0">
                <a:ln>
                  <a:noFill/>
                </a:ln>
                <a:solidFill>
                  <a:prstClr val="black"/>
                </a:solidFill>
                <a:effectLst/>
                <a:uLnTx/>
                <a:uFillTx/>
                <a:latin typeface="Calibri" panose="020F0502020204030204"/>
                <a:ea typeface="+mn-ea"/>
                <a:cs typeface="+mn-cs"/>
              </a:rPr>
              <a:t> </a:t>
            </a:r>
            <a:r>
              <a:rPr kumimoji="0" lang="it-IT" sz="1400" b="0" i="0" u="none" strike="noStrike" kern="0" cap="none" spc="0" normalizeH="0" baseline="0" noProof="0" dirty="0" err="1" smtClean="0">
                <a:ln>
                  <a:noFill/>
                </a:ln>
                <a:solidFill>
                  <a:prstClr val="black"/>
                </a:solidFill>
                <a:effectLst/>
                <a:uLnTx/>
                <a:uFillTx/>
                <a:latin typeface="Calibri" panose="020F0502020204030204"/>
                <a:ea typeface="+mn-ea"/>
                <a:cs typeface="+mn-cs"/>
              </a:rPr>
              <a:t>encephalitis</a:t>
            </a:r>
            <a:r>
              <a:rPr kumimoji="0" lang="it-IT" sz="1400" b="0" i="0" u="none" strike="noStrike" kern="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0" cap="none" spc="0" normalizeH="0" baseline="0" noProof="0" dirty="0" err="1" smtClean="0">
                <a:ln>
                  <a:noFill/>
                </a:ln>
                <a:solidFill>
                  <a:prstClr val="black"/>
                </a:solidFill>
                <a:effectLst/>
                <a:uLnTx/>
                <a:uFillTx/>
                <a:latin typeface="Calibri" panose="020F0502020204030204"/>
                <a:ea typeface="+mn-ea"/>
                <a:cs typeface="+mn-cs"/>
              </a:rPr>
              <a:t>Neurology</a:t>
            </a:r>
            <a:r>
              <a:rPr kumimoji="0" lang="it-IT" sz="1400" b="0" i="0" u="none" strike="noStrike" kern="0" cap="none" spc="0" normalizeH="0" baseline="0" noProof="0" dirty="0" smtClean="0">
                <a:ln>
                  <a:noFill/>
                </a:ln>
                <a:solidFill>
                  <a:prstClr val="black"/>
                </a:solidFill>
                <a:effectLst/>
                <a:uLnTx/>
                <a:uFillTx/>
                <a:latin typeface="Calibri" panose="020F0502020204030204"/>
                <a:ea typeface="+mn-ea"/>
                <a:cs typeface="+mn-cs"/>
              </a:rPr>
              <a:t>, 1958, 8:435-445.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600" b="0"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560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Encefalopatie epilettiche</a:t>
            </a:r>
            <a:endParaRPr lang="it-IT" dirty="0"/>
          </a:p>
        </p:txBody>
      </p:sp>
      <p:sp>
        <p:nvSpPr>
          <p:cNvPr id="3" name="Segnaposto contenuto 2"/>
          <p:cNvSpPr>
            <a:spLocks noGrp="1"/>
          </p:cNvSpPr>
          <p:nvPr>
            <p:ph idx="1"/>
          </p:nvPr>
        </p:nvSpPr>
        <p:spPr>
          <a:xfrm>
            <a:off x="838200" y="1517515"/>
            <a:ext cx="10515600" cy="4659448"/>
          </a:xfrm>
        </p:spPr>
        <p:txBody>
          <a:bodyPr>
            <a:normAutofit/>
          </a:bodyPr>
          <a:lstStyle/>
          <a:p>
            <a:pPr marL="0" indent="0">
              <a:buNone/>
            </a:pPr>
            <a:r>
              <a:rPr lang="it-IT" sz="2400" dirty="0" smtClean="0"/>
              <a:t>ESES: </a:t>
            </a:r>
            <a:r>
              <a:rPr lang="it-IT" sz="2400" dirty="0" err="1" smtClean="0"/>
              <a:t>Patry</a:t>
            </a:r>
            <a:r>
              <a:rPr lang="it-IT" sz="2400" dirty="0" smtClean="0"/>
              <a:t> G, </a:t>
            </a:r>
            <a:r>
              <a:rPr lang="it-IT" sz="2400" dirty="0" err="1" smtClean="0"/>
              <a:t>Lyagoubi</a:t>
            </a:r>
            <a:r>
              <a:rPr lang="it-IT" sz="2400" dirty="0" smtClean="0"/>
              <a:t> S, Tassinari C.A. </a:t>
            </a:r>
            <a:r>
              <a:rPr lang="it-IT" sz="2400" dirty="0" err="1" smtClean="0"/>
              <a:t>Subclinical</a:t>
            </a:r>
            <a:r>
              <a:rPr lang="it-IT" sz="2400" dirty="0" smtClean="0"/>
              <a:t> «</a:t>
            </a:r>
            <a:r>
              <a:rPr lang="it-IT" sz="2400" dirty="0" err="1" smtClean="0"/>
              <a:t>electrical</a:t>
            </a:r>
            <a:r>
              <a:rPr lang="it-IT" sz="2400" dirty="0" smtClean="0"/>
              <a:t> status </a:t>
            </a:r>
            <a:r>
              <a:rPr lang="it-IT" sz="2400" dirty="0" err="1" smtClean="0"/>
              <a:t>epilepticus</a:t>
            </a:r>
            <a:r>
              <a:rPr lang="it-IT" sz="2400" dirty="0" smtClean="0"/>
              <a:t>» </a:t>
            </a:r>
            <a:r>
              <a:rPr lang="it-IT" sz="2400" dirty="0" err="1" smtClean="0"/>
              <a:t>induced</a:t>
            </a:r>
            <a:r>
              <a:rPr lang="it-IT" sz="2400" dirty="0" smtClean="0"/>
              <a:t> by </a:t>
            </a:r>
            <a:r>
              <a:rPr lang="it-IT" sz="2400" dirty="0" err="1" smtClean="0"/>
              <a:t>sleep</a:t>
            </a:r>
            <a:r>
              <a:rPr lang="it-IT" sz="2400" dirty="0" smtClean="0"/>
              <a:t> in </a:t>
            </a:r>
            <a:r>
              <a:rPr lang="it-IT" sz="2400" dirty="0" err="1" smtClean="0"/>
              <a:t>children</a:t>
            </a:r>
            <a:r>
              <a:rPr lang="it-IT" sz="2400" dirty="0" smtClean="0"/>
              <a:t>. </a:t>
            </a:r>
            <a:r>
              <a:rPr lang="it-IT" sz="2400" dirty="0" err="1" smtClean="0"/>
              <a:t>Arch</a:t>
            </a:r>
            <a:r>
              <a:rPr lang="it-IT" sz="2400" dirty="0" smtClean="0"/>
              <a:t> </a:t>
            </a:r>
            <a:r>
              <a:rPr lang="it-IT" sz="2400" dirty="0" err="1" smtClean="0"/>
              <a:t>Neurol</a:t>
            </a:r>
            <a:r>
              <a:rPr lang="it-IT" sz="2400" dirty="0" smtClean="0"/>
              <a:t> 1971.</a:t>
            </a:r>
            <a:endParaRPr lang="it-IT" sz="2400" dirty="0"/>
          </a:p>
        </p:txBody>
      </p:sp>
      <p:pic>
        <p:nvPicPr>
          <p:cNvPr id="4" name="Immagine 3"/>
          <p:cNvPicPr>
            <a:picLocks noChangeAspect="1"/>
          </p:cNvPicPr>
          <p:nvPr/>
        </p:nvPicPr>
        <p:blipFill>
          <a:blip r:embed="rId2"/>
          <a:stretch>
            <a:fillRect/>
          </a:stretch>
        </p:blipFill>
        <p:spPr>
          <a:xfrm>
            <a:off x="2101209" y="2557623"/>
            <a:ext cx="7989582" cy="4077401"/>
          </a:xfrm>
          <a:prstGeom prst="rect">
            <a:avLst/>
          </a:prstGeom>
        </p:spPr>
      </p:pic>
    </p:spTree>
    <p:extLst>
      <p:ext uri="{BB962C8B-B14F-4D97-AF65-F5344CB8AC3E}">
        <p14:creationId xmlns:p14="http://schemas.microsoft.com/office/powerpoint/2010/main" val="3710790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Stati non convulsivi</a:t>
            </a:r>
            <a:endParaRPr lang="it-IT" dirty="0"/>
          </a:p>
        </p:txBody>
      </p:sp>
      <p:sp>
        <p:nvSpPr>
          <p:cNvPr id="3" name="Segnaposto contenuto 2"/>
          <p:cNvSpPr>
            <a:spLocks noGrp="1"/>
          </p:cNvSpPr>
          <p:nvPr>
            <p:ph sz="half" idx="1"/>
          </p:nvPr>
        </p:nvSpPr>
        <p:spPr>
          <a:xfrm>
            <a:off x="496457" y="1825625"/>
            <a:ext cx="4832925" cy="4351338"/>
          </a:xfrm>
        </p:spPr>
        <p:txBody>
          <a:bodyPr>
            <a:normAutofit/>
          </a:bodyPr>
          <a:lstStyle/>
          <a:p>
            <a:pPr marL="0" indent="0">
              <a:buNone/>
            </a:pPr>
            <a:r>
              <a:rPr lang="it-IT" sz="2400" dirty="0" smtClean="0"/>
              <a:t>In passato vennero attribuiti a epilessia (quindi equiparabili all’odierno NCSE) prolungati episodi di devianza comportamentale …</a:t>
            </a:r>
          </a:p>
          <a:p>
            <a:pPr marL="0" indent="0">
              <a:buNone/>
            </a:pPr>
            <a:endParaRPr lang="it-IT" sz="2400" dirty="0"/>
          </a:p>
          <a:p>
            <a:pPr marL="0" indent="0">
              <a:buNone/>
            </a:pPr>
            <a:r>
              <a:rPr lang="it-IT" sz="2400" dirty="0" smtClean="0"/>
              <a:t>… o tale ritenuta, anche in epoche recenti (Positivismo), anche in rapporto ad una eccessiva (e impropria) importanza data agli aspetti </a:t>
            </a:r>
            <a:r>
              <a:rPr lang="it-IT" sz="2400" dirty="0" err="1" smtClean="0"/>
              <a:t>intercritici</a:t>
            </a:r>
            <a:r>
              <a:rPr lang="it-IT" sz="2400" dirty="0" smtClean="0"/>
              <a:t> dell’epilessia (</a:t>
            </a:r>
            <a:r>
              <a:rPr lang="it-IT" sz="2400" i="1" dirty="0" smtClean="0"/>
              <a:t>epilettoide</a:t>
            </a:r>
            <a:r>
              <a:rPr lang="it-IT" sz="2400" dirty="0" smtClean="0"/>
              <a:t>)</a:t>
            </a:r>
            <a:endParaRPr lang="it-IT" sz="2400" dirty="0"/>
          </a:p>
        </p:txBody>
      </p:sp>
      <p:sp>
        <p:nvSpPr>
          <p:cNvPr id="4" name="Segnaposto contenuto 3"/>
          <p:cNvSpPr>
            <a:spLocks noGrp="1"/>
          </p:cNvSpPr>
          <p:nvPr>
            <p:ph sz="half" idx="2"/>
          </p:nvPr>
        </p:nvSpPr>
        <p:spPr>
          <a:xfrm>
            <a:off x="6668658" y="544945"/>
            <a:ext cx="4823691" cy="5632018"/>
          </a:xfrm>
          <a:ln w="38100">
            <a:solidFill>
              <a:schemeClr val="accent1"/>
            </a:solidFill>
          </a:ln>
        </p:spPr>
        <p:txBody>
          <a:bodyPr anchor="ctr" anchorCtr="1"/>
          <a:lstStyle/>
          <a:p>
            <a:pPr marL="0" indent="0">
              <a:buNone/>
            </a:pPr>
            <a:r>
              <a:rPr lang="it-IT" dirty="0" smtClean="0"/>
              <a:t>Prima descrizione attendibile di NCSE in Clark &amp; </a:t>
            </a:r>
            <a:r>
              <a:rPr lang="it-IT" dirty="0" err="1" smtClean="0"/>
              <a:t>Prout</a:t>
            </a:r>
            <a:r>
              <a:rPr lang="it-IT" dirty="0" smtClean="0"/>
              <a:t> (1903, 38 pazienti) con associazione di:</a:t>
            </a:r>
          </a:p>
          <a:p>
            <a:r>
              <a:rPr lang="it-IT" dirty="0" smtClean="0"/>
              <a:t>disturbi di coscienza (delirium, stupor, coma) di entità fluttuante</a:t>
            </a:r>
          </a:p>
          <a:p>
            <a:r>
              <a:rPr lang="it-IT" dirty="0"/>
              <a:t>t</a:t>
            </a:r>
            <a:r>
              <a:rPr lang="it-IT" dirty="0" smtClean="0"/>
              <a:t>osse o singhiozzo</a:t>
            </a:r>
          </a:p>
          <a:p>
            <a:r>
              <a:rPr lang="it-IT" dirty="0"/>
              <a:t>v</a:t>
            </a:r>
            <a:r>
              <a:rPr lang="it-IT" dirty="0" smtClean="0"/>
              <a:t>ari stati psichici (anche isolati)</a:t>
            </a:r>
          </a:p>
          <a:p>
            <a:r>
              <a:rPr lang="it-IT" dirty="0"/>
              <a:t>a</a:t>
            </a:r>
            <a:r>
              <a:rPr lang="it-IT" dirty="0" smtClean="0"/>
              <a:t>lterazioni vegetative (pupille, respiro, temperatura corporea, piaghe da decubito)</a:t>
            </a:r>
            <a:endParaRPr lang="it-IT" dirty="0"/>
          </a:p>
        </p:txBody>
      </p:sp>
    </p:spTree>
    <p:extLst>
      <p:ext uri="{BB962C8B-B14F-4D97-AF65-F5344CB8AC3E}">
        <p14:creationId xmlns:p14="http://schemas.microsoft.com/office/powerpoint/2010/main" val="2307657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5285660" cy="1108075"/>
          </a:xfrm>
        </p:spPr>
        <p:txBody>
          <a:bodyPr>
            <a:normAutofit/>
          </a:bodyPr>
          <a:lstStyle/>
          <a:p>
            <a:r>
              <a:rPr lang="it-IT" sz="3600" dirty="0" err="1" smtClean="0"/>
              <a:t>Wandering</a:t>
            </a:r>
            <a:r>
              <a:rPr lang="it-IT" sz="3600" dirty="0" smtClean="0"/>
              <a:t> confusionale</a:t>
            </a:r>
            <a:br>
              <a:rPr lang="it-IT" sz="3600" dirty="0" smtClean="0"/>
            </a:br>
            <a:r>
              <a:rPr lang="it-IT" sz="3600" dirty="0" smtClean="0"/>
              <a:t>Sonnambulismo epilettico</a:t>
            </a:r>
            <a:endParaRPr lang="it-IT" sz="3600" dirty="0"/>
          </a:p>
        </p:txBody>
      </p:sp>
      <p:sp>
        <p:nvSpPr>
          <p:cNvPr id="3" name="Segnaposto contenuto 2"/>
          <p:cNvSpPr>
            <a:spLocks noGrp="1"/>
          </p:cNvSpPr>
          <p:nvPr>
            <p:ph sz="half" idx="1"/>
          </p:nvPr>
        </p:nvSpPr>
        <p:spPr/>
        <p:txBody>
          <a:bodyPr>
            <a:normAutofit fontScale="77500" lnSpcReduction="20000"/>
          </a:bodyPr>
          <a:lstStyle/>
          <a:p>
            <a:pPr marL="0" indent="0">
              <a:buNone/>
            </a:pPr>
            <a:r>
              <a:rPr lang="it-IT" dirty="0" smtClean="0"/>
              <a:t>Casi descritti da</a:t>
            </a:r>
          </a:p>
          <a:p>
            <a:endParaRPr lang="it-IT" dirty="0" smtClean="0"/>
          </a:p>
          <a:p>
            <a:r>
              <a:rPr lang="it-IT" dirty="0" err="1" smtClean="0"/>
              <a:t>Prichard</a:t>
            </a:r>
            <a:r>
              <a:rPr lang="it-IT" dirty="0" smtClean="0"/>
              <a:t> (1822)</a:t>
            </a:r>
          </a:p>
          <a:p>
            <a:endParaRPr lang="it-IT" dirty="0" smtClean="0"/>
          </a:p>
          <a:p>
            <a:r>
              <a:rPr lang="it-IT" dirty="0" err="1" smtClean="0"/>
              <a:t>Wilks</a:t>
            </a:r>
            <a:r>
              <a:rPr lang="it-IT" dirty="0" smtClean="0"/>
              <a:t> (1878)</a:t>
            </a:r>
          </a:p>
          <a:p>
            <a:endParaRPr lang="it-IT" dirty="0" smtClean="0"/>
          </a:p>
          <a:p>
            <a:endParaRPr lang="it-IT" dirty="0"/>
          </a:p>
          <a:p>
            <a:r>
              <a:rPr lang="it-IT" dirty="0" smtClean="0"/>
              <a:t>Il fattorino di </a:t>
            </a:r>
            <a:r>
              <a:rPr lang="it-IT" dirty="0" err="1" smtClean="0"/>
              <a:t>Charcot</a:t>
            </a:r>
            <a:r>
              <a:rPr lang="it-IT" dirty="0" smtClean="0"/>
              <a:t> </a:t>
            </a:r>
          </a:p>
          <a:p>
            <a:pPr>
              <a:buClr>
                <a:schemeClr val="bg1"/>
              </a:buClr>
            </a:pPr>
            <a:r>
              <a:rPr lang="it-IT" dirty="0" smtClean="0"/>
              <a:t>(</a:t>
            </a:r>
            <a:r>
              <a:rPr lang="it-IT" dirty="0" err="1" smtClean="0"/>
              <a:t>Leçon</a:t>
            </a:r>
            <a:r>
              <a:rPr lang="it-IT" dirty="0" smtClean="0"/>
              <a:t> </a:t>
            </a:r>
            <a:r>
              <a:rPr lang="it-IT" dirty="0" err="1" smtClean="0"/>
              <a:t>du</a:t>
            </a:r>
            <a:r>
              <a:rPr lang="it-IT" dirty="0" smtClean="0"/>
              <a:t> </a:t>
            </a:r>
            <a:r>
              <a:rPr lang="it-IT" dirty="0" err="1" smtClean="0"/>
              <a:t>Mardi</a:t>
            </a:r>
            <a:r>
              <a:rPr lang="it-IT" dirty="0" smtClean="0"/>
              <a:t>, 31 </a:t>
            </a:r>
            <a:r>
              <a:rPr lang="it-IT" dirty="0" err="1" smtClean="0"/>
              <a:t>janvier</a:t>
            </a:r>
            <a:r>
              <a:rPr lang="it-IT" dirty="0" smtClean="0"/>
              <a:t> 1888)</a:t>
            </a:r>
          </a:p>
          <a:p>
            <a:pPr lvl="1"/>
            <a:r>
              <a:rPr lang="it-IT" dirty="0" smtClean="0"/>
              <a:t>Vagava per Parigi e fino a Brest</a:t>
            </a:r>
          </a:p>
          <a:p>
            <a:pPr lvl="1"/>
            <a:r>
              <a:rPr lang="it-IT" dirty="0" smtClean="0"/>
              <a:t>Crisi alla sospensione di bromuri</a:t>
            </a:r>
          </a:p>
          <a:p>
            <a:pPr lvl="1"/>
            <a:r>
              <a:rPr lang="it-IT" dirty="0" smtClean="0"/>
              <a:t>Problemi con le forze dell’ordine (sospettato di furto)</a:t>
            </a:r>
          </a:p>
          <a:p>
            <a:pPr marL="457200" lvl="1" indent="0">
              <a:buNone/>
            </a:pPr>
            <a:endParaRPr lang="it-IT" dirty="0"/>
          </a:p>
          <a:p>
            <a:pPr marL="457200" lvl="1" indent="0">
              <a:buNone/>
            </a:pPr>
            <a:endParaRPr lang="it-IT" dirty="0" smtClean="0"/>
          </a:p>
        </p:txBody>
      </p:sp>
      <p:pic>
        <p:nvPicPr>
          <p:cNvPr id="5" name="Immagine 4"/>
          <p:cNvPicPr>
            <a:picLocks noChangeAspect="1"/>
          </p:cNvPicPr>
          <p:nvPr/>
        </p:nvPicPr>
        <p:blipFill>
          <a:blip r:embed="rId2"/>
          <a:stretch>
            <a:fillRect/>
          </a:stretch>
        </p:blipFill>
        <p:spPr>
          <a:xfrm>
            <a:off x="3714035" y="1911989"/>
            <a:ext cx="2409825" cy="1895475"/>
          </a:xfrm>
          <a:prstGeom prst="rect">
            <a:avLst/>
          </a:prstGeom>
        </p:spPr>
      </p:pic>
      <p:sp>
        <p:nvSpPr>
          <p:cNvPr id="7" name="Segnaposto contenuto 4"/>
          <p:cNvSpPr>
            <a:spLocks noGrp="1"/>
          </p:cNvSpPr>
          <p:nvPr>
            <p:ph sz="half" idx="2"/>
          </p:nvPr>
        </p:nvSpPr>
        <p:spPr>
          <a:xfrm>
            <a:off x="6646336" y="606425"/>
            <a:ext cx="5181600" cy="3641725"/>
          </a:xfrm>
          <a:ln w="28575">
            <a:solidFill>
              <a:schemeClr val="accent1"/>
            </a:solidFill>
          </a:ln>
        </p:spPr>
        <p:txBody>
          <a:bodyPr anchor="ctr" anchorCtr="1">
            <a:normAutofit fontScale="77500" lnSpcReduction="20000"/>
          </a:bodyPr>
          <a:lstStyle/>
          <a:p>
            <a:pPr marL="0" indent="0">
              <a:buNone/>
            </a:pPr>
            <a:r>
              <a:rPr lang="it-IT" dirty="0"/>
              <a:t>Prima descrizione EEG-corredata di </a:t>
            </a:r>
            <a:r>
              <a:rPr lang="it-IT" dirty="0" err="1"/>
              <a:t>wandering</a:t>
            </a:r>
            <a:r>
              <a:rPr lang="it-IT" dirty="0"/>
              <a:t> epilettico:</a:t>
            </a:r>
          </a:p>
          <a:p>
            <a:pPr marL="0" indent="0">
              <a:buNone/>
            </a:pPr>
            <a:endParaRPr lang="it-IT" sz="1000" dirty="0"/>
          </a:p>
          <a:p>
            <a:pPr marL="0" indent="0">
              <a:buNone/>
            </a:pPr>
            <a:r>
              <a:rPr lang="en-US" sz="2600" dirty="0"/>
              <a:t>GASTAUT, H.; ROGER, J.; ROGER, A. The significance of certain epileptic fugues; concerning a clinical and electrical observation of temporal status epilepticus. Revue </a:t>
            </a:r>
            <a:r>
              <a:rPr lang="en-US" sz="2600" dirty="0" err="1"/>
              <a:t>neurologique</a:t>
            </a:r>
            <a:r>
              <a:rPr lang="en-US" sz="2600" dirty="0"/>
              <a:t>, 1956, 94.3: 298-301.</a:t>
            </a:r>
          </a:p>
          <a:p>
            <a:pPr marL="0" indent="0">
              <a:buNone/>
            </a:pPr>
            <a:endParaRPr lang="it-IT" sz="1000" dirty="0"/>
          </a:p>
          <a:p>
            <a:pPr marL="0" indent="0">
              <a:buNone/>
            </a:pPr>
            <a:r>
              <a:rPr lang="it-IT" sz="2600" dirty="0"/>
              <a:t>Infermiera 56enne protagonista di prolungata (un mese) fuga amnesica sulle colline dell’entroterra marsigliese, con fugaci epifanie in luoghi abitati per procurarsi da </a:t>
            </a:r>
            <a:r>
              <a:rPr lang="it-IT" sz="2600" dirty="0" smtClean="0"/>
              <a:t>bere</a:t>
            </a:r>
            <a:endParaRPr lang="it-IT" sz="2600" dirty="0"/>
          </a:p>
        </p:txBody>
      </p:sp>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8101" y="4149978"/>
            <a:ext cx="3400424" cy="2548327"/>
          </a:xfrm>
          <a:prstGeom prst="rect">
            <a:avLst/>
          </a:prstGeom>
          <a:ln w="25400">
            <a:solidFill>
              <a:schemeClr val="accent1"/>
            </a:solidFill>
          </a:ln>
        </p:spPr>
      </p:pic>
    </p:spTree>
    <p:extLst>
      <p:ext uri="{BB962C8B-B14F-4D97-AF65-F5344CB8AC3E}">
        <p14:creationId xmlns:p14="http://schemas.microsoft.com/office/powerpoint/2010/main" val="40652734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1000" y="365126"/>
            <a:ext cx="10515600" cy="1930400"/>
          </a:xfrm>
        </p:spPr>
        <p:txBody>
          <a:bodyPr/>
          <a:lstStyle/>
          <a:p>
            <a:r>
              <a:rPr lang="it-IT" dirty="0" smtClean="0"/>
              <a:t>Stato limbico</a:t>
            </a:r>
            <a:br>
              <a:rPr lang="it-IT" dirty="0" smtClean="0"/>
            </a:br>
            <a:r>
              <a:rPr lang="it-IT" sz="2400" dirty="0" smtClean="0"/>
              <a:t>e i suoi ‘confini’ con encefalopatie non critiche</a:t>
            </a:r>
            <a:br>
              <a:rPr lang="it-IT" sz="2400" dirty="0" smtClean="0"/>
            </a:br>
            <a:r>
              <a:rPr lang="it-IT" sz="2400" dirty="0" smtClean="0"/>
              <a:t>inclusi gli stati di male indotti </a:t>
            </a:r>
            <a:br>
              <a:rPr lang="it-IT" sz="2400" dirty="0" smtClean="0"/>
            </a:br>
            <a:r>
              <a:rPr lang="it-IT" sz="2400" dirty="0" smtClean="0"/>
              <a:t>da farmaci </a:t>
            </a:r>
            <a:r>
              <a:rPr lang="it-IT" sz="2400" dirty="0" err="1" smtClean="0"/>
              <a:t>GABAergici</a:t>
            </a:r>
            <a:r>
              <a:rPr lang="it-IT" sz="2400" dirty="0" smtClean="0"/>
              <a:t> (</a:t>
            </a:r>
            <a:r>
              <a:rPr lang="it-IT" sz="2400" dirty="0" err="1" smtClean="0"/>
              <a:t>tiagabina</a:t>
            </a:r>
            <a:r>
              <a:rPr lang="it-IT" sz="2400" dirty="0" smtClean="0"/>
              <a:t>)</a:t>
            </a:r>
            <a:endParaRPr lang="it-IT" dirty="0"/>
          </a:p>
        </p:txBody>
      </p:sp>
      <p:pic>
        <p:nvPicPr>
          <p:cNvPr id="5" name="Segnaposto contenuto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3397" y="2738702"/>
            <a:ext cx="3589869" cy="3589869"/>
          </a:xfrm>
        </p:spPr>
      </p:pic>
      <p:pic>
        <p:nvPicPr>
          <p:cNvPr id="6" name="Immagine 5"/>
          <p:cNvPicPr>
            <a:picLocks noChangeAspect="1"/>
          </p:cNvPicPr>
          <p:nvPr/>
        </p:nvPicPr>
        <p:blipFill>
          <a:blip r:embed="rId3"/>
          <a:stretch>
            <a:fillRect/>
          </a:stretch>
        </p:blipFill>
        <p:spPr>
          <a:xfrm>
            <a:off x="4673600" y="2868118"/>
            <a:ext cx="7213596" cy="3562362"/>
          </a:xfrm>
          <a:prstGeom prst="rect">
            <a:avLst/>
          </a:prstGeom>
        </p:spPr>
      </p:pic>
      <p:pic>
        <p:nvPicPr>
          <p:cNvPr id="7" name="Immagine 6"/>
          <p:cNvPicPr>
            <a:picLocks noChangeAspect="1"/>
          </p:cNvPicPr>
          <p:nvPr/>
        </p:nvPicPr>
        <p:blipFill>
          <a:blip r:embed="rId4"/>
          <a:stretch>
            <a:fillRect/>
          </a:stretch>
        </p:blipFill>
        <p:spPr>
          <a:xfrm>
            <a:off x="7969624" y="76219"/>
            <a:ext cx="3917572" cy="2692151"/>
          </a:xfrm>
          <a:prstGeom prst="rect">
            <a:avLst/>
          </a:prstGeom>
        </p:spPr>
      </p:pic>
    </p:spTree>
    <p:extLst>
      <p:ext uri="{BB962C8B-B14F-4D97-AF65-F5344CB8AC3E}">
        <p14:creationId xmlns:p14="http://schemas.microsoft.com/office/powerpoint/2010/main" val="1906123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lum bright="-20000" contrast="40000"/>
          </a:blip>
          <a:srcRect l="837" r="622" b="16547"/>
          <a:stretch/>
        </p:blipFill>
        <p:spPr>
          <a:xfrm>
            <a:off x="121920" y="792481"/>
            <a:ext cx="11930744" cy="1010188"/>
          </a:xfrm>
          <a:prstGeom prst="rect">
            <a:avLst/>
          </a:prstGeom>
        </p:spPr>
      </p:pic>
      <p:sp>
        <p:nvSpPr>
          <p:cNvPr id="2" name="CasellaDiTesto 1"/>
          <p:cNvSpPr txBox="1"/>
          <p:nvPr/>
        </p:nvSpPr>
        <p:spPr>
          <a:xfrm>
            <a:off x="383177" y="2795448"/>
            <a:ext cx="11443063" cy="2585323"/>
          </a:xfrm>
          <a:prstGeom prst="rect">
            <a:avLst/>
          </a:prstGeom>
          <a:noFill/>
        </p:spPr>
        <p:txBody>
          <a:bodyPr wrap="square" rtlCol="0">
            <a:spAutoFit/>
          </a:bodyPr>
          <a:lstStyle/>
          <a:p>
            <a:r>
              <a:rPr lang="it-IT" dirty="0" smtClean="0"/>
              <a:t>Nelle quattro prossime diapositive sono riportate – dal poster che correda il documento della LICE del 2019 – le manovre terapeutiche e i farmaci che vengono utilizzati nelle diverse fasi degli stati di male gravi, e che quindi necessitano di una terapia aggressiva, per evitare – per quanto possibile – un esito infausto o le conseguenze permanenti (quelle che con elevata probabilità insorgono dopo il tempo « t2 » della classificazione del </a:t>
            </a:r>
            <a:r>
              <a:rPr lang="it-IT" dirty="0" smtClean="0"/>
              <a:t>2015).</a:t>
            </a:r>
            <a:endParaRPr lang="it-IT" dirty="0" smtClean="0"/>
          </a:p>
          <a:p>
            <a:endParaRPr lang="it-IT" dirty="0"/>
          </a:p>
          <a:p>
            <a:r>
              <a:rPr lang="it-IT" dirty="0" smtClean="0"/>
              <a:t>La gestione terapeutica degli stati che non comportano rischi elevati (primo tra tutti lo stato di assenza delle epilessie generalizzate idiopatiche) deve ovviamente essere meno aggressiva, in modo da evitare i probabili importanti effetti collaterali correlati al tipo e alle dosi dei farmaci che vengono indicati in questo protocollo.</a:t>
            </a:r>
          </a:p>
          <a:p>
            <a:endParaRPr lang="it-IT" dirty="0"/>
          </a:p>
        </p:txBody>
      </p:sp>
    </p:spTree>
    <p:extLst>
      <p:ext uri="{BB962C8B-B14F-4D97-AF65-F5344CB8AC3E}">
        <p14:creationId xmlns:p14="http://schemas.microsoft.com/office/powerpoint/2010/main" val="9222433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lum bright="-20000" contrast="40000"/>
          </a:blip>
          <a:stretch>
            <a:fillRect/>
          </a:stretch>
        </p:blipFill>
        <p:spPr>
          <a:xfrm>
            <a:off x="20685" y="1166955"/>
            <a:ext cx="12107251" cy="1210491"/>
          </a:xfrm>
          <a:prstGeom prst="rect">
            <a:avLst/>
          </a:prstGeom>
        </p:spPr>
      </p:pic>
      <p:pic>
        <p:nvPicPr>
          <p:cNvPr id="4" name="Immagine 3"/>
          <p:cNvPicPr>
            <a:picLocks noChangeAspect="1"/>
          </p:cNvPicPr>
          <p:nvPr/>
        </p:nvPicPr>
        <p:blipFill rotWithShape="1">
          <a:blip r:embed="rId3">
            <a:lum bright="-20000" contrast="40000"/>
          </a:blip>
          <a:srcRect b="1373"/>
          <a:stretch/>
        </p:blipFill>
        <p:spPr>
          <a:xfrm>
            <a:off x="29443" y="2704732"/>
            <a:ext cx="12128516" cy="1875977"/>
          </a:xfrm>
          <a:prstGeom prst="rect">
            <a:avLst/>
          </a:prstGeom>
        </p:spPr>
      </p:pic>
    </p:spTree>
    <p:extLst>
      <p:ext uri="{BB962C8B-B14F-4D97-AF65-F5344CB8AC3E}">
        <p14:creationId xmlns:p14="http://schemas.microsoft.com/office/powerpoint/2010/main" val="83807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 delle definizioni</a:t>
            </a:r>
            <a:endParaRPr lang="it-IT" dirty="0"/>
          </a:p>
        </p:txBody>
      </p:sp>
      <p:sp>
        <p:nvSpPr>
          <p:cNvPr id="3" name="Segnaposto contenuto 2"/>
          <p:cNvSpPr>
            <a:spLocks noGrp="1"/>
          </p:cNvSpPr>
          <p:nvPr>
            <p:ph idx="1"/>
          </p:nvPr>
        </p:nvSpPr>
        <p:spPr>
          <a:xfrm>
            <a:off x="838200" y="1584960"/>
            <a:ext cx="10515600" cy="4771390"/>
          </a:xfrm>
        </p:spPr>
        <p:txBody>
          <a:bodyPr>
            <a:normAutofit fontScale="55000" lnSpcReduction="20000"/>
          </a:bodyPr>
          <a:lstStyle/>
          <a:p>
            <a:pPr marL="0" indent="0">
              <a:buNone/>
            </a:pPr>
            <a:r>
              <a:rPr lang="it-IT" dirty="0" smtClean="0"/>
              <a:t>La storia dello stato epilettico è caratterizzata da controversie, specie relativamente alla durata; un tentativo ufficiale di consenso è rappresentato dal lavoro della Commissione dell’</a:t>
            </a:r>
            <a:r>
              <a:rPr lang="it-IT" i="1" dirty="0" smtClean="0"/>
              <a:t>International </a:t>
            </a:r>
            <a:r>
              <a:rPr lang="it-IT" i="1" dirty="0" err="1" smtClean="0"/>
              <a:t>league</a:t>
            </a:r>
            <a:r>
              <a:rPr lang="it-IT" i="1" dirty="0" smtClean="0"/>
              <a:t> </a:t>
            </a:r>
            <a:r>
              <a:rPr lang="it-IT" i="1" dirty="0" err="1" smtClean="0"/>
              <a:t>against</a:t>
            </a:r>
            <a:r>
              <a:rPr lang="it-IT" i="1" dirty="0" smtClean="0"/>
              <a:t> </a:t>
            </a:r>
            <a:r>
              <a:rPr lang="it-IT" i="1" dirty="0" err="1" smtClean="0"/>
              <a:t>epilepsy</a:t>
            </a:r>
            <a:r>
              <a:rPr lang="it-IT" i="1" dirty="0" smtClean="0"/>
              <a:t> </a:t>
            </a:r>
            <a:r>
              <a:rPr lang="it-IT" dirty="0" smtClean="0"/>
              <a:t>del 2015, che operativamente distingue – per quanto riguarda la durata – vari scenari a seconda delle possibili conseguenze.</a:t>
            </a:r>
          </a:p>
          <a:p>
            <a:pPr marL="0" indent="0">
              <a:buNone/>
            </a:pPr>
            <a:endParaRPr lang="it-IT" dirty="0"/>
          </a:p>
          <a:p>
            <a:pPr marL="0" indent="0">
              <a:buNone/>
            </a:pPr>
            <a:r>
              <a:rPr lang="it-IT" dirty="0" smtClean="0"/>
              <a:t>1962 (X colloquio di Marsiglia) e 1970 (classificazione ILAE): termine da utilizzare ogni </a:t>
            </a:r>
            <a:r>
              <a:rPr lang="it-IT" dirty="0"/>
              <a:t>volta che un attacco persiste per un periodo di tempo </a:t>
            </a:r>
            <a:r>
              <a:rPr lang="it-IT" dirty="0" smtClean="0"/>
              <a:t>sufficiente, </a:t>
            </a:r>
            <a:r>
              <a:rPr lang="it-IT" dirty="0"/>
              <a:t>o viene ripetuto abbastanza frequentemente da produrre una condizione epilettica fissa o </a:t>
            </a:r>
            <a:r>
              <a:rPr lang="it-IT" dirty="0" smtClean="0"/>
              <a:t>duratura</a:t>
            </a:r>
          </a:p>
          <a:p>
            <a:pPr marL="0" indent="0">
              <a:buNone/>
            </a:pPr>
            <a:r>
              <a:rPr lang="it-IT" dirty="0" smtClean="0"/>
              <a:t>1981 (classificazione ILAE): variazioni minime: </a:t>
            </a:r>
            <a:r>
              <a:rPr lang="en-US" dirty="0" err="1" smtClean="0"/>
              <a:t>crisi</a:t>
            </a:r>
            <a:r>
              <a:rPr lang="en-US" dirty="0" smtClean="0"/>
              <a:t> </a:t>
            </a:r>
            <a:r>
              <a:rPr lang="en-US" dirty="0" err="1" smtClean="0"/>
              <a:t>che</a:t>
            </a:r>
            <a:r>
              <a:rPr lang="en-US" dirty="0" smtClean="0"/>
              <a:t> </a:t>
            </a:r>
            <a:r>
              <a:rPr lang="en-US" dirty="0" err="1" smtClean="0"/>
              <a:t>persiste</a:t>
            </a:r>
            <a:r>
              <a:rPr lang="en-US" dirty="0" smtClean="0"/>
              <a:t> per </a:t>
            </a:r>
            <a:r>
              <a:rPr lang="en-US" dirty="0" err="1" smtClean="0"/>
              <a:t>una</a:t>
            </a:r>
            <a:r>
              <a:rPr lang="en-US" dirty="0" smtClean="0"/>
              <a:t> </a:t>
            </a:r>
            <a:r>
              <a:rPr lang="en-US" dirty="0" err="1" smtClean="0"/>
              <a:t>sufficiente</a:t>
            </a:r>
            <a:r>
              <a:rPr lang="en-US" dirty="0" smtClean="0"/>
              <a:t> </a:t>
            </a:r>
            <a:r>
              <a:rPr lang="en-US" dirty="0" err="1" smtClean="0"/>
              <a:t>durata</a:t>
            </a:r>
            <a:r>
              <a:rPr lang="en-US" dirty="0" smtClean="0"/>
              <a:t> </a:t>
            </a:r>
            <a:r>
              <a:rPr lang="en-US" dirty="0" err="1" smtClean="0"/>
              <a:t>temporale</a:t>
            </a:r>
            <a:r>
              <a:rPr lang="en-US" dirty="0" smtClean="0"/>
              <a:t> o </a:t>
            </a:r>
            <a:r>
              <a:rPr lang="en-US" dirty="0" err="1" smtClean="0"/>
              <a:t>si</a:t>
            </a:r>
            <a:r>
              <a:rPr lang="en-US" dirty="0" smtClean="0"/>
              <a:t> </a:t>
            </a:r>
            <a:r>
              <a:rPr lang="en-US" dirty="0" err="1" smtClean="0"/>
              <a:t>ripete</a:t>
            </a:r>
            <a:r>
              <a:rPr lang="en-US" dirty="0" smtClean="0"/>
              <a:t> </a:t>
            </a:r>
            <a:r>
              <a:rPr lang="en-US" dirty="0" err="1" smtClean="0"/>
              <a:t>così</a:t>
            </a:r>
            <a:r>
              <a:rPr lang="en-US" dirty="0" smtClean="0"/>
              <a:t> di </a:t>
            </a:r>
            <a:r>
              <a:rPr lang="en-US" dirty="0" err="1" smtClean="0"/>
              <a:t>frequente</a:t>
            </a:r>
            <a:r>
              <a:rPr lang="en-US" dirty="0" smtClean="0"/>
              <a:t> </a:t>
            </a:r>
            <a:r>
              <a:rPr lang="en-US" dirty="0" err="1" smtClean="0"/>
              <a:t>che</a:t>
            </a:r>
            <a:r>
              <a:rPr lang="en-US" dirty="0" smtClean="0"/>
              <a:t> non vi è </a:t>
            </a:r>
            <a:r>
              <a:rPr lang="en-US" dirty="0" err="1" smtClean="0"/>
              <a:t>recupero</a:t>
            </a:r>
            <a:r>
              <a:rPr lang="en-US" dirty="0" smtClean="0"/>
              <a:t> </a:t>
            </a:r>
            <a:r>
              <a:rPr lang="en-US" dirty="0" err="1" smtClean="0"/>
              <a:t>tra</a:t>
            </a:r>
            <a:r>
              <a:rPr lang="en-US" dirty="0" smtClean="0"/>
              <a:t> </a:t>
            </a:r>
            <a:r>
              <a:rPr lang="en-US" dirty="0" err="1" smtClean="0"/>
              <a:t>gli</a:t>
            </a:r>
            <a:r>
              <a:rPr lang="en-US" dirty="0" smtClean="0"/>
              <a:t> </a:t>
            </a:r>
            <a:r>
              <a:rPr lang="en-US" dirty="0" err="1" smtClean="0"/>
              <a:t>attacchi</a:t>
            </a:r>
            <a:endParaRPr lang="en-US" dirty="0" smtClean="0"/>
          </a:p>
          <a:p>
            <a:pPr marL="0" indent="0">
              <a:buNone/>
            </a:pPr>
            <a:endParaRPr lang="en-US" dirty="0"/>
          </a:p>
          <a:p>
            <a:pPr marL="0" indent="0">
              <a:buNone/>
            </a:pPr>
            <a:r>
              <a:rPr lang="en-US" dirty="0"/>
              <a:t>2015 (ILAE Task Force on Classification of Status </a:t>
            </a:r>
            <a:r>
              <a:rPr lang="en-US" dirty="0" smtClean="0"/>
              <a:t>Epilepticus)</a:t>
            </a:r>
          </a:p>
          <a:p>
            <a:pPr marL="0" indent="0">
              <a:buNone/>
            </a:pPr>
            <a:r>
              <a:rPr lang="en-US" dirty="0" smtClean="0"/>
              <a:t>Status epilepticus è </a:t>
            </a:r>
            <a:r>
              <a:rPr lang="en-US" dirty="0" err="1" smtClean="0"/>
              <a:t>una</a:t>
            </a:r>
            <a:r>
              <a:rPr lang="en-US" dirty="0" smtClean="0"/>
              <a:t> </a:t>
            </a:r>
            <a:r>
              <a:rPr lang="en-US" dirty="0" err="1" smtClean="0"/>
              <a:t>condizione</a:t>
            </a:r>
            <a:r>
              <a:rPr lang="en-US" dirty="0" smtClean="0"/>
              <a:t> </a:t>
            </a:r>
            <a:r>
              <a:rPr lang="en-US" dirty="0" err="1" smtClean="0"/>
              <a:t>che</a:t>
            </a:r>
            <a:r>
              <a:rPr lang="en-US" dirty="0" smtClean="0"/>
              <a:t> </a:t>
            </a:r>
            <a:r>
              <a:rPr lang="en-US" dirty="0" err="1" smtClean="0"/>
              <a:t>può</a:t>
            </a:r>
            <a:r>
              <a:rPr lang="en-US" dirty="0" smtClean="0"/>
              <a:t> </a:t>
            </a:r>
            <a:r>
              <a:rPr lang="en-US" dirty="0" err="1" smtClean="0"/>
              <a:t>derivare</a:t>
            </a:r>
            <a:r>
              <a:rPr lang="en-US" dirty="0" smtClean="0"/>
              <a:t> o 1) dal </a:t>
            </a:r>
            <a:r>
              <a:rPr lang="en-US" dirty="0" err="1" smtClean="0"/>
              <a:t>mancato</a:t>
            </a:r>
            <a:r>
              <a:rPr lang="en-US" dirty="0" smtClean="0"/>
              <a:t> </a:t>
            </a:r>
            <a:r>
              <a:rPr lang="en-US" dirty="0" err="1" smtClean="0"/>
              <a:t>funzionamento</a:t>
            </a:r>
            <a:r>
              <a:rPr lang="en-US" dirty="0" smtClean="0"/>
              <a:t> </a:t>
            </a:r>
            <a:r>
              <a:rPr lang="en-US" dirty="0" err="1" smtClean="0"/>
              <a:t>dei</a:t>
            </a:r>
            <a:r>
              <a:rPr lang="en-US" dirty="0" smtClean="0"/>
              <a:t> </a:t>
            </a:r>
            <a:r>
              <a:rPr lang="en-US" dirty="0" err="1" smtClean="0"/>
              <a:t>meccanismi</a:t>
            </a:r>
            <a:r>
              <a:rPr lang="en-US" dirty="0" smtClean="0"/>
              <a:t> </a:t>
            </a:r>
            <a:r>
              <a:rPr lang="en-US" dirty="0" err="1" smtClean="0"/>
              <a:t>responsabili</a:t>
            </a:r>
            <a:r>
              <a:rPr lang="en-US" dirty="0" smtClean="0"/>
              <a:t> </a:t>
            </a:r>
            <a:r>
              <a:rPr lang="en-US" dirty="0" err="1" smtClean="0"/>
              <a:t>della</a:t>
            </a:r>
            <a:r>
              <a:rPr lang="en-US" dirty="0" smtClean="0"/>
              <a:t> </a:t>
            </a:r>
            <a:r>
              <a:rPr lang="en-US" dirty="0" err="1" smtClean="0"/>
              <a:t>terminazione</a:t>
            </a:r>
            <a:r>
              <a:rPr lang="en-US" dirty="0" smtClean="0"/>
              <a:t> </a:t>
            </a:r>
            <a:r>
              <a:rPr lang="en-US" dirty="0" err="1" smtClean="0"/>
              <a:t>della</a:t>
            </a:r>
            <a:r>
              <a:rPr lang="en-US" dirty="0" smtClean="0"/>
              <a:t> </a:t>
            </a:r>
            <a:r>
              <a:rPr lang="en-US" dirty="0" err="1" smtClean="0"/>
              <a:t>crisi</a:t>
            </a:r>
            <a:r>
              <a:rPr lang="en-US" dirty="0" smtClean="0"/>
              <a:t>, o 2) </a:t>
            </a:r>
            <a:r>
              <a:rPr lang="en-US" dirty="0" err="1" smtClean="0"/>
              <a:t>dall’attivazione</a:t>
            </a:r>
            <a:r>
              <a:rPr lang="en-US" dirty="0" smtClean="0"/>
              <a:t> di </a:t>
            </a:r>
            <a:r>
              <a:rPr lang="en-US" dirty="0" err="1" smtClean="0"/>
              <a:t>meccanismi</a:t>
            </a:r>
            <a:r>
              <a:rPr lang="en-US" dirty="0" smtClean="0"/>
              <a:t> </a:t>
            </a:r>
            <a:r>
              <a:rPr lang="en-US" dirty="0" err="1" smtClean="0"/>
              <a:t>che</a:t>
            </a:r>
            <a:r>
              <a:rPr lang="en-US" dirty="0" smtClean="0"/>
              <a:t> </a:t>
            </a:r>
            <a:r>
              <a:rPr lang="en-US" dirty="0" err="1" smtClean="0"/>
              <a:t>comportano</a:t>
            </a:r>
            <a:r>
              <a:rPr lang="en-US" dirty="0" smtClean="0"/>
              <a:t> </a:t>
            </a:r>
            <a:r>
              <a:rPr lang="en-US" dirty="0" err="1" smtClean="0"/>
              <a:t>crisi</a:t>
            </a:r>
            <a:r>
              <a:rPr lang="en-US" dirty="0" smtClean="0"/>
              <a:t> di </a:t>
            </a:r>
            <a:r>
              <a:rPr lang="en-US" dirty="0" err="1" smtClean="0"/>
              <a:t>durata</a:t>
            </a:r>
            <a:r>
              <a:rPr lang="en-US" dirty="0" smtClean="0"/>
              <a:t> </a:t>
            </a:r>
            <a:r>
              <a:rPr lang="en-US" dirty="0" err="1" smtClean="0"/>
              <a:t>anormalmente</a:t>
            </a:r>
            <a:r>
              <a:rPr lang="en-US" dirty="0" smtClean="0"/>
              <a:t> </a:t>
            </a:r>
            <a:r>
              <a:rPr lang="en-US" dirty="0" err="1" smtClean="0"/>
              <a:t>prolungata</a:t>
            </a:r>
            <a:r>
              <a:rPr lang="en-US" dirty="0" smtClean="0"/>
              <a:t>.</a:t>
            </a:r>
          </a:p>
          <a:p>
            <a:pPr marL="0" indent="0">
              <a:buNone/>
            </a:pPr>
            <a:r>
              <a:rPr lang="en-US" dirty="0" smtClean="0"/>
              <a:t>La </a:t>
            </a:r>
            <a:r>
              <a:rPr lang="en-US" dirty="0" err="1" smtClean="0"/>
              <a:t>durata</a:t>
            </a:r>
            <a:r>
              <a:rPr lang="en-US" dirty="0" smtClean="0"/>
              <a:t> </a:t>
            </a:r>
            <a:r>
              <a:rPr lang="en-US" dirty="0" err="1" smtClean="0"/>
              <a:t>eccessiva</a:t>
            </a:r>
            <a:r>
              <a:rPr lang="en-US" dirty="0" smtClean="0"/>
              <a:t> è </a:t>
            </a:r>
            <a:r>
              <a:rPr lang="en-US" dirty="0" err="1" smtClean="0"/>
              <a:t>quantificata</a:t>
            </a:r>
            <a:r>
              <a:rPr lang="en-US" dirty="0" smtClean="0"/>
              <a:t> da un tempo (t1) </a:t>
            </a:r>
            <a:r>
              <a:rPr lang="en-US" dirty="0" err="1" smtClean="0"/>
              <a:t>diverso</a:t>
            </a:r>
            <a:r>
              <a:rPr lang="en-US" dirty="0" smtClean="0"/>
              <a:t> a </a:t>
            </a:r>
            <a:r>
              <a:rPr lang="en-US" dirty="0" err="1" smtClean="0"/>
              <a:t>seconda</a:t>
            </a:r>
            <a:r>
              <a:rPr lang="en-US" dirty="0" smtClean="0"/>
              <a:t> del </a:t>
            </a:r>
            <a:r>
              <a:rPr lang="en-US" dirty="0" err="1" smtClean="0"/>
              <a:t>tipo</a:t>
            </a:r>
            <a:r>
              <a:rPr lang="en-US" dirty="0" smtClean="0"/>
              <a:t> di </a:t>
            </a:r>
            <a:r>
              <a:rPr lang="en-US" dirty="0" err="1" smtClean="0"/>
              <a:t>crisi</a:t>
            </a:r>
            <a:r>
              <a:rPr lang="en-US" dirty="0" smtClean="0"/>
              <a:t>.</a:t>
            </a:r>
          </a:p>
          <a:p>
            <a:pPr marL="0" indent="0">
              <a:buNone/>
            </a:pPr>
            <a:r>
              <a:rPr lang="en-US" dirty="0" smtClean="0"/>
              <a:t>La </a:t>
            </a:r>
            <a:r>
              <a:rPr lang="en-US" dirty="0" err="1" smtClean="0"/>
              <a:t>opportunità</a:t>
            </a:r>
            <a:r>
              <a:rPr lang="en-US" dirty="0" smtClean="0"/>
              <a:t> di </a:t>
            </a:r>
            <a:r>
              <a:rPr lang="en-US" dirty="0" err="1" smtClean="0"/>
              <a:t>definire</a:t>
            </a:r>
            <a:r>
              <a:rPr lang="en-US" dirty="0" smtClean="0"/>
              <a:t> </a:t>
            </a:r>
            <a:r>
              <a:rPr lang="en-US" dirty="0" err="1" smtClean="0"/>
              <a:t>durate</a:t>
            </a:r>
            <a:r>
              <a:rPr lang="en-US" dirty="0" smtClean="0"/>
              <a:t> diverse a </a:t>
            </a:r>
            <a:r>
              <a:rPr lang="en-US" dirty="0" err="1" smtClean="0"/>
              <a:t>seconda</a:t>
            </a:r>
            <a:r>
              <a:rPr lang="en-US" dirty="0" smtClean="0"/>
              <a:t> del </a:t>
            </a:r>
            <a:r>
              <a:rPr lang="en-US" dirty="0" err="1" smtClean="0"/>
              <a:t>tipo</a:t>
            </a:r>
            <a:r>
              <a:rPr lang="en-US" dirty="0" smtClean="0"/>
              <a:t> di </a:t>
            </a:r>
            <a:r>
              <a:rPr lang="en-US" dirty="0" err="1" smtClean="0"/>
              <a:t>crisi</a:t>
            </a:r>
            <a:r>
              <a:rPr lang="en-US" dirty="0" smtClean="0"/>
              <a:t> è </a:t>
            </a:r>
            <a:r>
              <a:rPr lang="en-US" dirty="0" err="1" smtClean="0"/>
              <a:t>dovuta</a:t>
            </a:r>
            <a:r>
              <a:rPr lang="en-US" dirty="0" smtClean="0"/>
              <a:t> al </a:t>
            </a:r>
            <a:r>
              <a:rPr lang="en-US" dirty="0" err="1" smtClean="0"/>
              <a:t>fatto</a:t>
            </a:r>
            <a:r>
              <a:rPr lang="en-US" dirty="0" smtClean="0"/>
              <a:t> </a:t>
            </a:r>
            <a:r>
              <a:rPr lang="en-US" dirty="0" err="1" smtClean="0"/>
              <a:t>che</a:t>
            </a:r>
            <a:r>
              <a:rPr lang="en-US" dirty="0" smtClean="0"/>
              <a:t> le </a:t>
            </a:r>
            <a:r>
              <a:rPr lang="en-US" dirty="0" err="1" smtClean="0"/>
              <a:t>conseguenze</a:t>
            </a:r>
            <a:r>
              <a:rPr lang="en-US" dirty="0" smtClean="0"/>
              <a:t> </a:t>
            </a:r>
            <a:r>
              <a:rPr lang="en-US" dirty="0" err="1" smtClean="0"/>
              <a:t>persistenti</a:t>
            </a:r>
            <a:r>
              <a:rPr lang="en-US" dirty="0" smtClean="0"/>
              <a:t> di </a:t>
            </a:r>
            <a:r>
              <a:rPr lang="en-US" dirty="0" err="1" smtClean="0"/>
              <a:t>uno</a:t>
            </a:r>
            <a:r>
              <a:rPr lang="en-US" dirty="0" smtClean="0"/>
              <a:t> </a:t>
            </a:r>
            <a:r>
              <a:rPr lang="en-US" dirty="0" err="1" smtClean="0"/>
              <a:t>stato</a:t>
            </a:r>
            <a:r>
              <a:rPr lang="en-US" dirty="0" smtClean="0"/>
              <a:t> </a:t>
            </a:r>
            <a:r>
              <a:rPr lang="en-US" dirty="0" err="1" smtClean="0"/>
              <a:t>dipendono</a:t>
            </a:r>
            <a:r>
              <a:rPr lang="en-US" dirty="0" smtClean="0"/>
              <a:t> </a:t>
            </a:r>
            <a:r>
              <a:rPr lang="en-US" dirty="0" err="1" smtClean="0"/>
              <a:t>dalla</a:t>
            </a:r>
            <a:r>
              <a:rPr lang="en-US" dirty="0" smtClean="0"/>
              <a:t> sue </a:t>
            </a:r>
            <a:r>
              <a:rPr lang="en-US" dirty="0" err="1" smtClean="0"/>
              <a:t>caratteristiche</a:t>
            </a:r>
            <a:r>
              <a:rPr lang="en-US" dirty="0" smtClean="0"/>
              <a:t> e </a:t>
            </a:r>
            <a:r>
              <a:rPr lang="en-US" dirty="0" err="1" smtClean="0"/>
              <a:t>intervengono</a:t>
            </a:r>
            <a:r>
              <a:rPr lang="en-US" dirty="0" smtClean="0"/>
              <a:t> </a:t>
            </a:r>
            <a:r>
              <a:rPr lang="en-US" dirty="0" err="1" smtClean="0"/>
              <a:t>dopo</a:t>
            </a:r>
            <a:r>
              <a:rPr lang="en-US" dirty="0" smtClean="0"/>
              <a:t> un </a:t>
            </a:r>
            <a:r>
              <a:rPr lang="en-US" dirty="0" err="1" smtClean="0"/>
              <a:t>intervallo</a:t>
            </a:r>
            <a:r>
              <a:rPr lang="en-US" dirty="0" smtClean="0"/>
              <a:t> di tempo </a:t>
            </a:r>
            <a:r>
              <a:rPr lang="en-US" dirty="0" err="1" smtClean="0"/>
              <a:t>detto</a:t>
            </a:r>
            <a:r>
              <a:rPr lang="en-US" dirty="0" smtClean="0"/>
              <a:t> (t2) </a:t>
            </a:r>
            <a:r>
              <a:rPr lang="en-US" dirty="0" err="1" smtClean="0"/>
              <a:t>tanto</a:t>
            </a:r>
            <a:r>
              <a:rPr lang="en-US" dirty="0" smtClean="0"/>
              <a:t> </a:t>
            </a:r>
            <a:r>
              <a:rPr lang="en-US" dirty="0" err="1" smtClean="0"/>
              <a:t>più</a:t>
            </a:r>
            <a:r>
              <a:rPr lang="en-US" dirty="0" smtClean="0"/>
              <a:t> breve </a:t>
            </a:r>
            <a:r>
              <a:rPr lang="en-US" dirty="0" err="1" smtClean="0"/>
              <a:t>quanto</a:t>
            </a:r>
            <a:r>
              <a:rPr lang="en-US" dirty="0" smtClean="0"/>
              <a:t> </a:t>
            </a:r>
            <a:r>
              <a:rPr lang="en-US" dirty="0" err="1" smtClean="0"/>
              <a:t>più</a:t>
            </a:r>
            <a:r>
              <a:rPr lang="en-US" dirty="0" smtClean="0"/>
              <a:t> è grave lo status.</a:t>
            </a:r>
          </a:p>
          <a:p>
            <a:pPr marL="0" indent="0">
              <a:buNone/>
            </a:pPr>
            <a:r>
              <a:rPr lang="en-US" dirty="0" smtClean="0"/>
              <a:t>Le </a:t>
            </a:r>
            <a:r>
              <a:rPr lang="en-US" dirty="0" err="1" smtClean="0"/>
              <a:t>conseguenze</a:t>
            </a:r>
            <a:r>
              <a:rPr lang="en-US" dirty="0" smtClean="0"/>
              <a:t> a </a:t>
            </a:r>
            <a:r>
              <a:rPr lang="en-US" dirty="0" err="1" smtClean="0"/>
              <a:t>lungo</a:t>
            </a:r>
            <a:r>
              <a:rPr lang="en-US" dirty="0" smtClean="0"/>
              <a:t> </a:t>
            </a:r>
            <a:r>
              <a:rPr lang="en-US" dirty="0" err="1" smtClean="0"/>
              <a:t>termine</a:t>
            </a:r>
            <a:r>
              <a:rPr lang="en-US" dirty="0" smtClean="0"/>
              <a:t>, </a:t>
            </a:r>
            <a:r>
              <a:rPr lang="en-US" dirty="0" err="1" smtClean="0"/>
              <a:t>dipendenti</a:t>
            </a:r>
            <a:r>
              <a:rPr lang="en-US" dirty="0" smtClean="0"/>
              <a:t> dal </a:t>
            </a:r>
            <a:r>
              <a:rPr lang="en-US" dirty="0" err="1" smtClean="0"/>
              <a:t>tipo</a:t>
            </a:r>
            <a:r>
              <a:rPr lang="en-US" dirty="0" smtClean="0"/>
              <a:t> e (</a:t>
            </a:r>
            <a:r>
              <a:rPr lang="en-US" dirty="0" err="1" smtClean="0"/>
              <a:t>conseguentemente</a:t>
            </a:r>
            <a:r>
              <a:rPr lang="en-US" dirty="0" smtClean="0"/>
              <a:t>) </a:t>
            </a:r>
            <a:r>
              <a:rPr lang="en-US" dirty="0" err="1" smtClean="0"/>
              <a:t>dalla</a:t>
            </a:r>
            <a:r>
              <a:rPr lang="en-US" dirty="0" smtClean="0"/>
              <a:t> </a:t>
            </a:r>
            <a:r>
              <a:rPr lang="en-US" dirty="0" err="1" smtClean="0"/>
              <a:t>durata</a:t>
            </a:r>
            <a:r>
              <a:rPr lang="en-US" dirty="0" smtClean="0"/>
              <a:t> </a:t>
            </a:r>
            <a:r>
              <a:rPr lang="en-US" dirty="0" err="1" smtClean="0"/>
              <a:t>dello</a:t>
            </a:r>
            <a:r>
              <a:rPr lang="en-US" dirty="0" smtClean="0"/>
              <a:t> status </a:t>
            </a:r>
            <a:r>
              <a:rPr lang="en-US" dirty="0" err="1" smtClean="0"/>
              <a:t>sono</a:t>
            </a:r>
            <a:r>
              <a:rPr lang="en-US" dirty="0" smtClean="0"/>
              <a:t>: </a:t>
            </a:r>
            <a:r>
              <a:rPr lang="en-US" dirty="0" err="1" smtClean="0"/>
              <a:t>danno</a:t>
            </a:r>
            <a:r>
              <a:rPr lang="en-US" dirty="0" smtClean="0"/>
              <a:t> </a:t>
            </a:r>
            <a:r>
              <a:rPr lang="en-US" dirty="0" err="1" smtClean="0"/>
              <a:t>dei</a:t>
            </a:r>
            <a:r>
              <a:rPr lang="en-US" dirty="0" smtClean="0"/>
              <a:t> </a:t>
            </a:r>
            <a:r>
              <a:rPr lang="en-US" dirty="0" err="1" smtClean="0"/>
              <a:t>neuroni</a:t>
            </a:r>
            <a:r>
              <a:rPr lang="en-US" dirty="0" smtClean="0"/>
              <a:t>, </a:t>
            </a:r>
            <a:r>
              <a:rPr lang="en-US" dirty="0" err="1" smtClean="0"/>
              <a:t>morte</a:t>
            </a:r>
            <a:r>
              <a:rPr lang="en-US" dirty="0" smtClean="0"/>
              <a:t> </a:t>
            </a:r>
            <a:r>
              <a:rPr lang="en-US" dirty="0" err="1" smtClean="0"/>
              <a:t>dei</a:t>
            </a:r>
            <a:r>
              <a:rPr lang="en-US" dirty="0" smtClean="0"/>
              <a:t> </a:t>
            </a:r>
            <a:r>
              <a:rPr lang="en-US" dirty="0" err="1" smtClean="0"/>
              <a:t>neuroni</a:t>
            </a:r>
            <a:r>
              <a:rPr lang="en-US" dirty="0" smtClean="0"/>
              <a:t>, </a:t>
            </a:r>
            <a:r>
              <a:rPr lang="en-US" dirty="0" err="1" smtClean="0"/>
              <a:t>alterazione</a:t>
            </a:r>
            <a:r>
              <a:rPr lang="en-US" dirty="0" smtClean="0"/>
              <a:t> </a:t>
            </a:r>
            <a:r>
              <a:rPr lang="en-US" dirty="0" err="1" smtClean="0"/>
              <a:t>dei</a:t>
            </a:r>
            <a:r>
              <a:rPr lang="en-US" dirty="0" smtClean="0"/>
              <a:t> </a:t>
            </a:r>
            <a:r>
              <a:rPr lang="en-US" dirty="0" err="1" smtClean="0"/>
              <a:t>circuiti</a:t>
            </a:r>
            <a:r>
              <a:rPr lang="en-US" dirty="0" smtClean="0"/>
              <a:t> </a:t>
            </a:r>
            <a:r>
              <a:rPr lang="en-US" dirty="0" err="1" smtClean="0"/>
              <a:t>neuronali</a:t>
            </a:r>
            <a:r>
              <a:rPr lang="en-US" dirty="0" smtClean="0"/>
              <a:t>.</a:t>
            </a:r>
            <a:endParaRPr lang="it-IT" sz="2400" dirty="0" smtClean="0"/>
          </a:p>
        </p:txBody>
      </p:sp>
      <p:sp>
        <p:nvSpPr>
          <p:cNvPr id="4" name="Segnaposto piè di pagina 3"/>
          <p:cNvSpPr>
            <a:spLocks noGrp="1"/>
          </p:cNvSpPr>
          <p:nvPr>
            <p:ph type="ftr" sz="quarter" idx="11"/>
          </p:nvPr>
        </p:nvSpPr>
        <p:spPr/>
        <p:txBody>
          <a:bodyPr/>
          <a:lstStyle/>
          <a:p>
            <a:r>
              <a:rPr lang="it-IT" smtClean="0"/>
              <a:t>200526 - Stato epilettico</a:t>
            </a:r>
            <a:endParaRPr lang="it-IT"/>
          </a:p>
        </p:txBody>
      </p:sp>
    </p:spTree>
    <p:extLst>
      <p:ext uri="{BB962C8B-B14F-4D97-AF65-F5344CB8AC3E}">
        <p14:creationId xmlns:p14="http://schemas.microsoft.com/office/powerpoint/2010/main" val="1892024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lum bright="-20000" contrast="40000"/>
          </a:blip>
          <a:stretch>
            <a:fillRect/>
          </a:stretch>
        </p:blipFill>
        <p:spPr>
          <a:xfrm>
            <a:off x="20685" y="1166955"/>
            <a:ext cx="12107251" cy="1210491"/>
          </a:xfrm>
          <a:prstGeom prst="rect">
            <a:avLst/>
          </a:prstGeom>
        </p:spPr>
      </p:pic>
      <p:pic>
        <p:nvPicPr>
          <p:cNvPr id="4" name="Immagine 3"/>
          <p:cNvPicPr>
            <a:picLocks noChangeAspect="1"/>
          </p:cNvPicPr>
          <p:nvPr/>
        </p:nvPicPr>
        <p:blipFill>
          <a:blip r:embed="rId3">
            <a:lum bright="-20000" contrast="40000"/>
          </a:blip>
          <a:stretch>
            <a:fillRect/>
          </a:stretch>
        </p:blipFill>
        <p:spPr>
          <a:xfrm>
            <a:off x="-61120" y="2566310"/>
            <a:ext cx="12201623" cy="3007175"/>
          </a:xfrm>
          <a:prstGeom prst="rect">
            <a:avLst/>
          </a:prstGeom>
        </p:spPr>
      </p:pic>
    </p:spTree>
    <p:extLst>
      <p:ext uri="{BB962C8B-B14F-4D97-AF65-F5344CB8AC3E}">
        <p14:creationId xmlns:p14="http://schemas.microsoft.com/office/powerpoint/2010/main" val="404387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lum bright="-20000" contrast="40000"/>
          </a:blip>
          <a:stretch>
            <a:fillRect/>
          </a:stretch>
        </p:blipFill>
        <p:spPr>
          <a:xfrm>
            <a:off x="20685" y="1166955"/>
            <a:ext cx="12107251" cy="1210491"/>
          </a:xfrm>
          <a:prstGeom prst="rect">
            <a:avLst/>
          </a:prstGeom>
        </p:spPr>
      </p:pic>
      <p:pic>
        <p:nvPicPr>
          <p:cNvPr id="3" name="Immagine 2"/>
          <p:cNvPicPr>
            <a:picLocks noChangeAspect="1"/>
          </p:cNvPicPr>
          <p:nvPr/>
        </p:nvPicPr>
        <p:blipFill>
          <a:blip r:embed="rId3">
            <a:lum bright="-20000" contrast="40000"/>
          </a:blip>
          <a:stretch>
            <a:fillRect/>
          </a:stretch>
        </p:blipFill>
        <p:spPr>
          <a:xfrm>
            <a:off x="24062" y="2510732"/>
            <a:ext cx="12108481" cy="2400902"/>
          </a:xfrm>
          <a:prstGeom prst="rect">
            <a:avLst/>
          </a:prstGeom>
        </p:spPr>
      </p:pic>
    </p:spTree>
    <p:extLst>
      <p:ext uri="{BB962C8B-B14F-4D97-AF65-F5344CB8AC3E}">
        <p14:creationId xmlns:p14="http://schemas.microsoft.com/office/powerpoint/2010/main" val="1219494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lum bright="-20000" contrast="40000"/>
          </a:blip>
          <a:stretch>
            <a:fillRect/>
          </a:stretch>
        </p:blipFill>
        <p:spPr>
          <a:xfrm>
            <a:off x="20685" y="287385"/>
            <a:ext cx="12107251" cy="1210491"/>
          </a:xfrm>
          <a:prstGeom prst="rect">
            <a:avLst/>
          </a:prstGeom>
        </p:spPr>
      </p:pic>
      <p:pic>
        <p:nvPicPr>
          <p:cNvPr id="3" name="Immagine 2"/>
          <p:cNvPicPr>
            <a:picLocks noChangeAspect="1"/>
          </p:cNvPicPr>
          <p:nvPr/>
        </p:nvPicPr>
        <p:blipFill>
          <a:blip r:embed="rId3">
            <a:lum bright="-20000" contrast="40000"/>
          </a:blip>
          <a:stretch>
            <a:fillRect/>
          </a:stretch>
        </p:blipFill>
        <p:spPr>
          <a:xfrm>
            <a:off x="26987" y="1793960"/>
            <a:ext cx="12126096" cy="4423954"/>
          </a:xfrm>
          <a:prstGeom prst="rect">
            <a:avLst/>
          </a:prstGeom>
        </p:spPr>
      </p:pic>
    </p:spTree>
    <p:extLst>
      <p:ext uri="{BB962C8B-B14F-4D97-AF65-F5344CB8AC3E}">
        <p14:creationId xmlns:p14="http://schemas.microsoft.com/office/powerpoint/2010/main" val="3457405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 </a:t>
            </a:r>
            <a:r>
              <a:rPr lang="it-IT" smtClean="0"/>
              <a:t>delle definizioni</a:t>
            </a:r>
            <a:endParaRPr lang="it-IT"/>
          </a:p>
        </p:txBody>
      </p:sp>
      <p:sp>
        <p:nvSpPr>
          <p:cNvPr id="3" name="Segnaposto contenuto 2"/>
          <p:cNvSpPr>
            <a:spLocks noGrp="1"/>
          </p:cNvSpPr>
          <p:nvPr>
            <p:ph idx="1"/>
          </p:nvPr>
        </p:nvSpPr>
        <p:spPr/>
        <p:txBody>
          <a:bodyPr>
            <a:normAutofit fontScale="92500" lnSpcReduction="10000"/>
          </a:bodyPr>
          <a:lstStyle/>
          <a:p>
            <a:pPr marL="0" indent="0">
              <a:buNone/>
            </a:pPr>
            <a:r>
              <a:rPr lang="it-IT" sz="2400" dirty="0" smtClean="0"/>
              <a:t>Dall’epoca delle prime definizioni ufficiali viene a delinearsi il concetto che esistono molti tipi di stato di male (concettualmente tanti quanti sono i tipi di crisi epilettica), alcuni correlati con specifiche sindromi epilettiche; in particolare compare la distinzione in stato di male </a:t>
            </a:r>
            <a:r>
              <a:rPr lang="en-US" sz="2400" dirty="0" err="1" smtClean="0"/>
              <a:t>parziale</a:t>
            </a:r>
            <a:r>
              <a:rPr lang="en-US" sz="2400" dirty="0" smtClean="0"/>
              <a:t>, </a:t>
            </a:r>
            <a:r>
              <a:rPr lang="en-US" sz="2400" dirty="0" err="1" smtClean="0"/>
              <a:t>generalizzato</a:t>
            </a:r>
            <a:r>
              <a:rPr lang="en-US" sz="2400" dirty="0" smtClean="0"/>
              <a:t>, e </a:t>
            </a:r>
            <a:r>
              <a:rPr lang="en-US" sz="2400" dirty="0" err="1" smtClean="0"/>
              <a:t>epilepsia</a:t>
            </a:r>
            <a:r>
              <a:rPr lang="en-US" sz="2400" dirty="0" smtClean="0"/>
              <a:t> </a:t>
            </a:r>
            <a:r>
              <a:rPr lang="en-US" sz="2400" dirty="0" err="1"/>
              <a:t>partialis</a:t>
            </a:r>
            <a:r>
              <a:rPr lang="en-US" sz="2400" dirty="0"/>
              <a:t> </a:t>
            </a:r>
            <a:r>
              <a:rPr lang="en-US" sz="2400" dirty="0" smtClean="0"/>
              <a:t>continua. Non </a:t>
            </a:r>
            <a:r>
              <a:rPr lang="en-US" sz="2400" dirty="0" err="1" smtClean="0"/>
              <a:t>viene</a:t>
            </a:r>
            <a:r>
              <a:rPr lang="en-US" sz="2400" dirty="0" smtClean="0"/>
              <a:t> per </a:t>
            </a:r>
            <a:r>
              <a:rPr lang="en-US" sz="2400" dirty="0" err="1" smtClean="0"/>
              <a:t>altro</a:t>
            </a:r>
            <a:r>
              <a:rPr lang="en-US" sz="2400" dirty="0" smtClean="0"/>
              <a:t> </a:t>
            </a:r>
            <a:r>
              <a:rPr lang="en-US" sz="2400" dirty="0" err="1" smtClean="0"/>
              <a:t>quantificata</a:t>
            </a:r>
            <a:r>
              <a:rPr lang="en-US" sz="2400" dirty="0" smtClean="0"/>
              <a:t> la </a:t>
            </a:r>
            <a:r>
              <a:rPr lang="en-US" sz="2400" dirty="0" err="1" smtClean="0"/>
              <a:t>durata</a:t>
            </a:r>
            <a:r>
              <a:rPr lang="en-US" sz="2400" dirty="0" smtClean="0"/>
              <a:t> </a:t>
            </a:r>
            <a:r>
              <a:rPr lang="en-US" sz="2400" dirty="0" err="1" smtClean="0"/>
              <a:t>nel</a:t>
            </a:r>
            <a:r>
              <a:rPr lang="en-US" sz="2400" dirty="0" smtClean="0"/>
              <a:t> tempo </a:t>
            </a:r>
            <a:r>
              <a:rPr lang="en-US" sz="2400" dirty="0" err="1" smtClean="0"/>
              <a:t>della</a:t>
            </a:r>
            <a:r>
              <a:rPr lang="en-US" sz="2400" dirty="0" smtClean="0"/>
              <a:t> </a:t>
            </a:r>
            <a:r>
              <a:rPr lang="en-US" sz="2400" dirty="0" err="1" smtClean="0"/>
              <a:t>crisi</a:t>
            </a:r>
            <a:r>
              <a:rPr lang="en-US" sz="2400" dirty="0" smtClean="0"/>
              <a:t>.</a:t>
            </a:r>
          </a:p>
          <a:p>
            <a:pPr marL="0" indent="0">
              <a:buNone/>
            </a:pPr>
            <a:endParaRPr lang="en-US" sz="2400" dirty="0"/>
          </a:p>
          <a:p>
            <a:pPr marL="0" indent="0">
              <a:buNone/>
            </a:pPr>
            <a:r>
              <a:rPr lang="it-IT" sz="2400" dirty="0" smtClean="0"/>
              <a:t>La definizione del 2015 è corredata di dimensioni temporali operative:</a:t>
            </a:r>
          </a:p>
          <a:p>
            <a:pPr marL="0" indent="0">
              <a:buNone/>
            </a:pPr>
            <a:r>
              <a:rPr lang="it-IT" sz="2400" dirty="0" smtClean="0"/>
              <a:t>t1: durata della crisi oltre la quale essa va considerata abnormemente prolungata;</a:t>
            </a:r>
          </a:p>
          <a:p>
            <a:pPr marL="0" indent="0">
              <a:buNone/>
            </a:pPr>
            <a:r>
              <a:rPr lang="it-IT" sz="2400" dirty="0"/>
              <a:t>t</a:t>
            </a:r>
            <a:r>
              <a:rPr lang="it-IT" sz="2400" dirty="0" smtClean="0"/>
              <a:t>2: tempo oltre il quale l’attività critica continua comporta il rischio di conseguenze durature.</a:t>
            </a:r>
          </a:p>
          <a:p>
            <a:pPr marL="0" indent="0">
              <a:buNone/>
            </a:pPr>
            <a:r>
              <a:rPr lang="it-IT" sz="2400" dirty="0" smtClean="0"/>
              <a:t>Quantificazione differenziata in base ad altri assi di classificazione, oltre a quello semeiologico (tonico-clonico, focale con disturbo di coscienza, assenza): eziologia, correlato EEG, età.</a:t>
            </a:r>
          </a:p>
        </p:txBody>
      </p:sp>
      <p:sp>
        <p:nvSpPr>
          <p:cNvPr id="4" name="Segnaposto piè di pagina 3"/>
          <p:cNvSpPr>
            <a:spLocks noGrp="1"/>
          </p:cNvSpPr>
          <p:nvPr>
            <p:ph type="ftr" sz="quarter" idx="11"/>
          </p:nvPr>
        </p:nvSpPr>
        <p:spPr/>
        <p:txBody>
          <a:bodyPr/>
          <a:lstStyle/>
          <a:p>
            <a:r>
              <a:rPr lang="it-IT" smtClean="0"/>
              <a:t>200526 - Stato epilettico</a:t>
            </a:r>
            <a:endParaRPr lang="it-IT"/>
          </a:p>
        </p:txBody>
      </p:sp>
    </p:spTree>
    <p:extLst>
      <p:ext uri="{BB962C8B-B14F-4D97-AF65-F5344CB8AC3E}">
        <p14:creationId xmlns:p14="http://schemas.microsoft.com/office/powerpoint/2010/main" val="42245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54176" y="116633"/>
            <a:ext cx="4873873" cy="1943975"/>
          </a:xfrm>
          <a:prstGeom prst="rect">
            <a:avLst/>
          </a:prstGeom>
          <a:noFill/>
          <a:ln w="25400">
            <a:solidFill>
              <a:srgbClr val="0070C0"/>
            </a:solidFill>
            <a:round/>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17489" y="2444781"/>
            <a:ext cx="7803406" cy="384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magin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4312" y="404664"/>
            <a:ext cx="1512168" cy="915942"/>
          </a:xfrm>
          <a:prstGeom prst="rect">
            <a:avLst/>
          </a:prstGeom>
        </p:spPr>
      </p:pic>
      <p:sp>
        <p:nvSpPr>
          <p:cNvPr id="3" name="CasellaDiTesto 2"/>
          <p:cNvSpPr txBox="1"/>
          <p:nvPr/>
        </p:nvSpPr>
        <p:spPr>
          <a:xfrm>
            <a:off x="8112224" y="548681"/>
            <a:ext cx="5760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600" b="0" i="0" u="none" strike="noStrike" kern="1200" cap="none" spc="0" normalizeH="0" baseline="0" noProof="0" dirty="0">
                <a:ln>
                  <a:noFill/>
                </a:ln>
                <a:solidFill>
                  <a:prstClr val="black"/>
                </a:solidFill>
                <a:effectLst/>
                <a:uLnTx/>
                <a:uFillTx/>
                <a:latin typeface="Calibri"/>
                <a:ea typeface="+mn-ea"/>
                <a:cs typeface="+mn-cs"/>
              </a:rPr>
              <a:t>❺</a:t>
            </a:r>
          </a:p>
        </p:txBody>
      </p:sp>
      <p:sp>
        <p:nvSpPr>
          <p:cNvPr id="5" name="Segnaposto piè di pagina 4"/>
          <p:cNvSpPr>
            <a:spLocks noGrp="1"/>
          </p:cNvSpPr>
          <p:nvPr>
            <p:ph type="ftr" sz="quarter" idx="11"/>
          </p:nvPr>
        </p:nvSpPr>
        <p:spPr/>
        <p:txBody>
          <a:bodyPr/>
          <a:lstStyle/>
          <a:p>
            <a:r>
              <a:rPr lang="it-IT" smtClean="0"/>
              <a:t>200526 - Stato epilettico</a:t>
            </a:r>
            <a:endParaRPr lang="it-IT"/>
          </a:p>
        </p:txBody>
      </p:sp>
    </p:spTree>
    <p:extLst>
      <p:ext uri="{BB962C8B-B14F-4D97-AF65-F5344CB8AC3E}">
        <p14:creationId xmlns:p14="http://schemas.microsoft.com/office/powerpoint/2010/main" val="918265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4235" y="188639"/>
            <a:ext cx="11966810" cy="3765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16981" y="4241237"/>
            <a:ext cx="3960440" cy="2308324"/>
          </a:xfrm>
          <a:prstGeom prst="rect">
            <a:avLst/>
          </a:prstGeom>
          <a:noFill/>
          <a:ln w="38100">
            <a:solidFill>
              <a:srgbClr val="7030A0"/>
            </a:solidFill>
          </a:ln>
        </p:spPr>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sng" strike="noStrike" kern="1200" cap="none" spc="0" normalizeH="0" baseline="0" noProof="0" dirty="0">
                <a:ln>
                  <a:noFill/>
                </a:ln>
                <a:solidFill>
                  <a:prstClr val="black"/>
                </a:solidFill>
                <a:effectLst/>
                <a:uLnTx/>
                <a:uFillTx/>
                <a:latin typeface="Calibri"/>
                <a:ea typeface="+mn-ea"/>
                <a:cs typeface="+mn-cs"/>
              </a:rPr>
              <a:t>4 assi di classificazione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a:ea typeface="+mn-ea"/>
                <a:cs typeface="+mn-cs"/>
              </a:rPr>
              <a:t>1. Semeiologia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a:ea typeface="+mn-ea"/>
                <a:cs typeface="+mn-cs"/>
              </a:rPr>
              <a:t>     a. Sintomi motori importanti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a:ea typeface="+mn-ea"/>
                <a:cs typeface="+mn-cs"/>
              </a:rPr>
              <a:t>     b. Entità del disturbo di coscienza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a:ea typeface="+mn-ea"/>
                <a:cs typeface="+mn-cs"/>
              </a:rPr>
              <a:t>2. Eziologia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a:ea typeface="+mn-ea"/>
                <a:cs typeface="+mn-cs"/>
              </a:rPr>
              <a:t>3. Correlato EEG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Calibri"/>
                <a:ea typeface="+mn-ea"/>
                <a:cs typeface="+mn-cs"/>
              </a:rPr>
              <a:t>4. Età</a:t>
            </a:r>
          </a:p>
        </p:txBody>
      </p:sp>
      <p:sp>
        <p:nvSpPr>
          <p:cNvPr id="3" name="Segnaposto piè di pagina 2"/>
          <p:cNvSpPr>
            <a:spLocks noGrp="1"/>
          </p:cNvSpPr>
          <p:nvPr>
            <p:ph type="ftr" sz="quarter" idx="11"/>
          </p:nvPr>
        </p:nvSpPr>
        <p:spPr/>
        <p:txBody>
          <a:bodyPr/>
          <a:lstStyle/>
          <a:p>
            <a:r>
              <a:rPr lang="it-IT" smtClean="0"/>
              <a:t>200526 - Stato epilettico</a:t>
            </a:r>
            <a:endParaRPr lang="it-IT"/>
          </a:p>
        </p:txBody>
      </p:sp>
      <p:sp>
        <p:nvSpPr>
          <p:cNvPr id="4" name="Ovale 3"/>
          <p:cNvSpPr/>
          <p:nvPr/>
        </p:nvSpPr>
        <p:spPr>
          <a:xfrm>
            <a:off x="4241073" y="1515291"/>
            <a:ext cx="365761" cy="3483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9252870" y="1275795"/>
            <a:ext cx="365761" cy="3483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4"/>
          <a:stretch>
            <a:fillRect/>
          </a:stretch>
        </p:blipFill>
        <p:spPr>
          <a:xfrm>
            <a:off x="6789872" y="4158238"/>
            <a:ext cx="4925995" cy="1993565"/>
          </a:xfrm>
          <a:prstGeom prst="rect">
            <a:avLst/>
          </a:prstGeom>
        </p:spPr>
      </p:pic>
    </p:spTree>
    <p:extLst>
      <p:ext uri="{BB962C8B-B14F-4D97-AF65-F5344CB8AC3E}">
        <p14:creationId xmlns:p14="http://schemas.microsoft.com/office/powerpoint/2010/main" val="2068016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it-IT"/>
          </a:p>
        </p:txBody>
      </p:sp>
      <p:sp>
        <p:nvSpPr>
          <p:cNvPr id="7" name="Segnaposto contenuto 6"/>
          <p:cNvSpPr>
            <a:spLocks noGrp="1"/>
          </p:cNvSpPr>
          <p:nvPr>
            <p:ph idx="1"/>
          </p:nvPr>
        </p:nvSpPr>
        <p:spPr>
          <a:xfrm>
            <a:off x="4946468" y="705394"/>
            <a:ext cx="6408919" cy="1745992"/>
          </a:xfrm>
        </p:spPr>
        <p:txBody>
          <a:bodyPr>
            <a:normAutofit/>
          </a:bodyPr>
          <a:lstStyle/>
          <a:p>
            <a:pPr marL="0" indent="0">
              <a:buNone/>
            </a:pPr>
            <a:r>
              <a:rPr lang="it-IT" sz="1800" dirty="0" smtClean="0"/>
              <a:t>La classificazione del 2015 prende in considerazione il fatto che vi sono situazioni cliniche connesse all’epilessia e di lunga durata, ma in cui non è possibile stabilire che si tratti di uno status in senso stretto (e non invece di condizioni prolungate o durature innescate dal meccanismo epilettico e non epilettiche in senso stretto).</a:t>
            </a:r>
            <a:endParaRPr lang="it-IT" sz="1800" dirty="0"/>
          </a:p>
        </p:txBody>
      </p:sp>
      <p:sp>
        <p:nvSpPr>
          <p:cNvPr id="8" name="Segnaposto testo 7"/>
          <p:cNvSpPr>
            <a:spLocks noGrp="1"/>
          </p:cNvSpPr>
          <p:nvPr>
            <p:ph type="body" sz="half" idx="2"/>
          </p:nvPr>
        </p:nvSpPr>
        <p:spPr>
          <a:xfrm>
            <a:off x="374469" y="2699656"/>
            <a:ext cx="10980919" cy="3579224"/>
          </a:xfrm>
        </p:spPr>
        <p:txBody>
          <a:bodyPr>
            <a:normAutofit lnSpcReduction="10000"/>
          </a:bodyPr>
          <a:lstStyle/>
          <a:p>
            <a:pPr marL="285750" indent="-285750">
              <a:buFont typeface="Arial" panose="020B0604020202020204" pitchFamily="34" charset="0"/>
              <a:buChar char="•"/>
            </a:pPr>
            <a:r>
              <a:rPr lang="it-IT" b="1" dirty="0" smtClean="0"/>
              <a:t>Encefalopatie epilettiche</a:t>
            </a:r>
            <a:r>
              <a:rPr lang="it-IT" dirty="0" smtClean="0"/>
              <a:t>. Condizioni – tipiche dell’infanzia – in cui, in assenza di un danno preesistente all’epilessia, l’encefalo presenta un deterioramento funzionale (deficit cognitivo, insufficienza mentale) che si </a:t>
            </a:r>
            <a:r>
              <a:rPr lang="it-IT" dirty="0" err="1" smtClean="0"/>
              <a:t>suppono</a:t>
            </a:r>
            <a:r>
              <a:rPr lang="it-IT" dirty="0" smtClean="0"/>
              <a:t> dovuto all’attività epilettiforme in quanto tale (e non necessariamente alle crisi). Esempi: sindrome di West, sindrome di Lennox-</a:t>
            </a:r>
            <a:r>
              <a:rPr lang="it-IT" dirty="0" err="1" smtClean="0"/>
              <a:t>Gastaut</a:t>
            </a:r>
            <a:r>
              <a:rPr lang="it-IT" dirty="0" smtClean="0"/>
              <a:t>, ESES (stato di male elettrico durante il sonno), afasia epilettica acquisita (sindrome di Landau-</a:t>
            </a:r>
            <a:r>
              <a:rPr lang="it-IT" dirty="0" err="1" smtClean="0"/>
              <a:t>Kleffner</a:t>
            </a:r>
            <a:r>
              <a:rPr lang="it-IT" dirty="0" smtClean="0"/>
              <a:t>)...</a:t>
            </a:r>
          </a:p>
          <a:p>
            <a:pPr marL="285750" indent="-285750">
              <a:buFont typeface="Arial" panose="020B0604020202020204" pitchFamily="34" charset="0"/>
              <a:buChar char="•"/>
            </a:pPr>
            <a:r>
              <a:rPr lang="it-IT" b="1" dirty="0" smtClean="0"/>
              <a:t>Coma con pattern EEG epilettiforme stabile</a:t>
            </a:r>
            <a:r>
              <a:rPr lang="it-IT" dirty="0" smtClean="0"/>
              <a:t>. Si tratta di pazienti in cui la coscienza è assente per cause non epilettiche, senza manifestazioni cliniche motorie evidenziabili (o minime), e in cui le alterazioni EEG sono stabili nel tempo senza le variazioni temporali caratteristiche delle crisi, anche subcliniche (non si osserva cioè una comparsa improvvisa di parossismi e una loro morfologia variante nel corso della scarica, prima di frequenza più rapida, poi più lenta e di maggiore ampiezza, in genere).</a:t>
            </a:r>
          </a:p>
          <a:p>
            <a:pPr marL="285750" indent="-285750">
              <a:buFont typeface="Arial" panose="020B0604020202020204" pitchFamily="34" charset="0"/>
              <a:buChar char="•"/>
            </a:pPr>
            <a:r>
              <a:rPr lang="it-IT" b="1" dirty="0" smtClean="0"/>
              <a:t>Disturbi comportamentali, psicotici, in pazienti con epilessia</a:t>
            </a:r>
            <a:r>
              <a:rPr lang="it-IT" dirty="0" smtClean="0"/>
              <a:t>. Solo l’effettuazione di EEG può stabilire se il disturbo comportamentale si associa ad attività epilettica (e il suo eventuale riscontro non stabilisce con certezza che vi sia un rapporto di causa ed effetto).</a:t>
            </a:r>
          </a:p>
          <a:p>
            <a:pPr marL="285750" indent="-285750">
              <a:buFont typeface="Arial" panose="020B0604020202020204" pitchFamily="34" charset="0"/>
              <a:buChar char="•"/>
            </a:pPr>
            <a:r>
              <a:rPr lang="it-IT" b="1" dirty="0" smtClean="0"/>
              <a:t>Stati confusionali acuti o delirium associati a quadri EEG epilettiformi</a:t>
            </a:r>
            <a:r>
              <a:rPr lang="it-IT" dirty="0" smtClean="0"/>
              <a:t>. Diagnosticabili solo con l’EEG (tipica condizione di ‘stato non convulsivo’), resta comunque, anche in questo caso, una incertezza relativamente al rapporto di causa ed effetto.</a:t>
            </a:r>
          </a:p>
          <a:p>
            <a:r>
              <a:rPr lang="it-IT" i="1" dirty="0" smtClean="0"/>
              <a:t>P.S. </a:t>
            </a:r>
            <a:r>
              <a:rPr lang="it-IT" b="1" i="1" dirty="0" smtClean="0"/>
              <a:t>Confusione</a:t>
            </a:r>
            <a:r>
              <a:rPr lang="it-IT" i="1" dirty="0" smtClean="0"/>
              <a:t>: disturbo dei contenuti di coscienza con vigilanza conservata, caratterizzato da disorientamento nel tempo e nello spazio + deficit della memoria di fissazione. </a:t>
            </a:r>
            <a:r>
              <a:rPr lang="it-IT" b="1" i="1" dirty="0" smtClean="0"/>
              <a:t>Delirium</a:t>
            </a:r>
            <a:r>
              <a:rPr lang="it-IT" i="1" dirty="0" smtClean="0"/>
              <a:t>: confusione + agitazione </a:t>
            </a:r>
            <a:r>
              <a:rPr lang="it-IT" i="1" dirty="0" err="1" smtClean="0"/>
              <a:t>psico</a:t>
            </a:r>
            <a:r>
              <a:rPr lang="it-IT" i="1" dirty="0" smtClean="0"/>
              <a:t>-motoria.</a:t>
            </a:r>
            <a:endParaRPr lang="it-IT" i="1" dirty="0"/>
          </a:p>
        </p:txBody>
      </p:sp>
      <p:sp>
        <p:nvSpPr>
          <p:cNvPr id="2" name="Segnaposto piè di pagina 1"/>
          <p:cNvSpPr>
            <a:spLocks noGrp="1"/>
          </p:cNvSpPr>
          <p:nvPr>
            <p:ph type="ftr" sz="quarter" idx="11"/>
          </p:nvPr>
        </p:nvSpPr>
        <p:spPr/>
        <p:txBody>
          <a:bodyPr/>
          <a:lstStyle/>
          <a:p>
            <a:r>
              <a:rPr lang="it-IT" smtClean="0"/>
              <a:t>200526 - Stato epilettico</a:t>
            </a:r>
            <a:endParaRPr lang="it-IT"/>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05" y="318336"/>
            <a:ext cx="4349477" cy="213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832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a:xfrm>
            <a:off x="3230881" y="308156"/>
            <a:ext cx="8124508" cy="806541"/>
          </a:xfrm>
        </p:spPr>
        <p:txBody>
          <a:bodyPr>
            <a:normAutofit/>
          </a:bodyPr>
          <a:lstStyle/>
          <a:p>
            <a:pPr marL="0" indent="0">
              <a:buNone/>
            </a:pPr>
            <a:r>
              <a:rPr lang="it-IT" sz="1800" dirty="0" smtClean="0"/>
              <a:t>Nel riquadro sono indicati i termini utilizzati per indicare la durata nel tempo di uno stato epilettico, che condizionano la strategia terapeutica da utilizzare.</a:t>
            </a:r>
            <a:endParaRPr lang="it-IT" sz="1800" dirty="0"/>
          </a:p>
        </p:txBody>
      </p:sp>
      <p:sp>
        <p:nvSpPr>
          <p:cNvPr id="10" name="Segnaposto testo 9"/>
          <p:cNvSpPr>
            <a:spLocks noGrp="1"/>
          </p:cNvSpPr>
          <p:nvPr>
            <p:ph type="body" sz="half" idx="2"/>
          </p:nvPr>
        </p:nvSpPr>
        <p:spPr>
          <a:xfrm>
            <a:off x="2987040" y="1254035"/>
            <a:ext cx="8865326" cy="4789714"/>
          </a:xfrm>
          <a:ln w="28575">
            <a:solidFill>
              <a:srgbClr val="FF0000"/>
            </a:solidFill>
          </a:ln>
        </p:spPr>
        <p:txBody>
          <a:bodyPr anchor="ctr" anchorCtr="1">
            <a:normAutofit/>
          </a:bodyPr>
          <a:lstStyle/>
          <a:p>
            <a:pPr marL="285750" indent="-285750">
              <a:buFont typeface="Arial" panose="020B0604020202020204" pitchFamily="34" charset="0"/>
              <a:buChar char="•"/>
            </a:pPr>
            <a:r>
              <a:rPr lang="it-IT" sz="2000" b="1" dirty="0" smtClean="0"/>
              <a:t>Iniziale</a:t>
            </a:r>
            <a:r>
              <a:rPr lang="it-IT" sz="2000" dirty="0" smtClean="0"/>
              <a:t>. La stato epilettico è iniziato da pochi minuti (5 minuti per lo stato tonico-clonico, secondo la classificazione del 2015). Il trattamento previsto è rappresentato dalle benzodiazepine.</a:t>
            </a:r>
          </a:p>
          <a:p>
            <a:pPr marL="285750" indent="-285750">
              <a:buFont typeface="Arial" panose="020B0604020202020204" pitchFamily="34" charset="0"/>
              <a:buChar char="•"/>
            </a:pPr>
            <a:r>
              <a:rPr lang="it-IT" sz="2000" b="1" dirty="0" smtClean="0"/>
              <a:t>Consolidato</a:t>
            </a:r>
            <a:r>
              <a:rPr lang="it-IT" sz="2000" dirty="0" smtClean="0"/>
              <a:t>. Lo stato epilettico continua non ostante vi sia stato un trattamento, appropriato per dosi e modalità di somministrazione, con benzodiazepine. (Deve ovviamente essere trascorso il tempo necessario dalla somministrazione perché le benzodiazepine possano agire, quantificabile in vari minuti). La terapia consiste in farmaci antiepilettici, diversi dalle benzodiazepine, da somministrare per via endovenosa.</a:t>
            </a:r>
          </a:p>
          <a:p>
            <a:pPr marL="285750" indent="-285750">
              <a:buFont typeface="Arial" panose="020B0604020202020204" pitchFamily="34" charset="0"/>
              <a:buChar char="•"/>
            </a:pPr>
            <a:r>
              <a:rPr lang="it-IT" sz="2000" b="1" dirty="0" smtClean="0"/>
              <a:t>Refrattario</a:t>
            </a:r>
            <a:r>
              <a:rPr lang="it-IT" sz="2000" dirty="0" smtClean="0"/>
              <a:t>. Lo stato epilettico continua, non ostante un corretto trattamento con benzodiazepine e con i farmaci somministrati per via venosa durante la fase di stato consolidato. La terapia consiste nella somministrazione di anestetici.</a:t>
            </a:r>
          </a:p>
          <a:p>
            <a:pPr marL="285750" indent="-285750">
              <a:buFont typeface="Arial" panose="020B0604020202020204" pitchFamily="34" charset="0"/>
              <a:buChar char="•"/>
            </a:pPr>
            <a:r>
              <a:rPr lang="it-IT" sz="2000" b="1" dirty="0" smtClean="0"/>
              <a:t>Super-refrattario</a:t>
            </a:r>
            <a:r>
              <a:rPr lang="it-IT" sz="2000" dirty="0" smtClean="0"/>
              <a:t>. Lo stato epilettico continua per 24 ore o più dopo l’inizio dell’anestesia, inclusi quei casi in cui lo stato ricompare alla riduzione o sospensione degli anestetici.</a:t>
            </a:r>
            <a:endParaRPr lang="it-IT" sz="2000" dirty="0"/>
          </a:p>
        </p:txBody>
      </p:sp>
      <p:sp>
        <p:nvSpPr>
          <p:cNvPr id="2" name="Segnaposto piè di pagina 1"/>
          <p:cNvSpPr>
            <a:spLocks noGrp="1"/>
          </p:cNvSpPr>
          <p:nvPr>
            <p:ph type="ftr" sz="quarter" idx="11"/>
          </p:nvPr>
        </p:nvSpPr>
        <p:spPr/>
        <p:txBody>
          <a:bodyPr/>
          <a:lstStyle/>
          <a:p>
            <a:r>
              <a:rPr lang="it-IT" smtClean="0"/>
              <a:t>200526 - Stato epilettico</a:t>
            </a:r>
            <a:endParaRPr lang="it-IT"/>
          </a:p>
        </p:txBody>
      </p:sp>
      <p:sp>
        <p:nvSpPr>
          <p:cNvPr id="3" name="CasellaDiTesto 2"/>
          <p:cNvSpPr txBox="1"/>
          <p:nvPr/>
        </p:nvSpPr>
        <p:spPr>
          <a:xfrm>
            <a:off x="393674" y="258581"/>
            <a:ext cx="2462738" cy="2585323"/>
          </a:xfrm>
          <a:prstGeom prst="rect">
            <a:avLst/>
          </a:prstGeom>
          <a:noFill/>
          <a:ln w="60325">
            <a:solidFill>
              <a:srgbClr val="FF0000"/>
            </a:solidFill>
          </a:ln>
        </p:spPr>
        <p:txBody>
          <a:bodyPr wrap="square" rtlCol="0" anchor="ctr"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srgbClr val="002060"/>
                </a:solidFill>
                <a:effectLst/>
                <a:uLnTx/>
                <a:uFillTx/>
                <a:latin typeface="Calibri"/>
                <a:ea typeface="+mn-ea"/>
                <a:cs typeface="+mn-cs"/>
              </a:rPr>
              <a:t>INIZIALE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srgbClr val="002060"/>
                </a:solidFill>
                <a:effectLst/>
                <a:uLnTx/>
                <a:uFillTx/>
                <a:latin typeface="Calibri"/>
                <a:ea typeface="+mn-ea"/>
                <a:cs typeface="+mn-cs"/>
              </a:rPr>
              <a:t>CONSOLIDATO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srgbClr val="002060"/>
                </a:solidFill>
                <a:effectLst/>
                <a:uLnTx/>
                <a:uFillTx/>
                <a:latin typeface="Calibri"/>
                <a:ea typeface="+mn-ea"/>
                <a:cs typeface="+mn-cs"/>
              </a:rPr>
              <a:t>REFRATTARIO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1" i="0" u="none" strike="noStrike" kern="1200" cap="none" spc="0" normalizeH="0" baseline="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srgbClr val="002060"/>
                </a:solidFill>
                <a:effectLst/>
                <a:uLnTx/>
                <a:uFillTx/>
                <a:latin typeface="Calibri"/>
                <a:ea typeface="+mn-ea"/>
                <a:cs typeface="+mn-cs"/>
              </a:rPr>
              <a:t>SUPER-REFRATTARIO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9797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sp>
        <p:nvSpPr>
          <p:cNvPr id="5" name="Segnaposto contenuto 4"/>
          <p:cNvSpPr>
            <a:spLocks noGrp="1"/>
          </p:cNvSpPr>
          <p:nvPr>
            <p:ph idx="1"/>
          </p:nvPr>
        </p:nvSpPr>
        <p:spPr>
          <a:xfrm>
            <a:off x="5556240" y="273051"/>
            <a:ext cx="6026160" cy="2622549"/>
          </a:xfrm>
        </p:spPr>
        <p:txBody>
          <a:bodyPr>
            <a:normAutofit lnSpcReduction="10000"/>
          </a:bodyPr>
          <a:lstStyle/>
          <a:p>
            <a:r>
              <a:rPr lang="it-IT" sz="2400" dirty="0" smtClean="0"/>
              <a:t>La frequenza delle cause che possono essere all’origine degli stati epilettici è diversa per classi di età.</a:t>
            </a:r>
          </a:p>
          <a:p>
            <a:r>
              <a:rPr lang="it-IT" sz="2400" dirty="0" smtClean="0"/>
              <a:t>Nel bambino prevalgono le malattie infettive e febbrili.</a:t>
            </a:r>
          </a:p>
          <a:p>
            <a:r>
              <a:rPr lang="it-IT" sz="2400" dirty="0" smtClean="0"/>
              <a:t>Nell’adulto le malattie cerebrovascolari e la sospensione (o non assunzione) dei farmaci.</a:t>
            </a:r>
            <a:endParaRPr lang="it-IT" sz="2400" dirty="0"/>
          </a:p>
        </p:txBody>
      </p:sp>
      <p:sp>
        <p:nvSpPr>
          <p:cNvPr id="6" name="Segnaposto testo 5"/>
          <p:cNvSpPr>
            <a:spLocks noGrp="1"/>
          </p:cNvSpPr>
          <p:nvPr>
            <p:ph type="body" sz="half" idx="2"/>
          </p:nvPr>
        </p:nvSpPr>
        <p:spPr>
          <a:xfrm>
            <a:off x="6391276" y="3505200"/>
            <a:ext cx="4702786" cy="2620964"/>
          </a:xfrm>
        </p:spPr>
        <p:txBody>
          <a:bodyPr/>
          <a:lstStyle/>
          <a:p>
            <a:r>
              <a:rPr lang="it-IT" dirty="0" smtClean="0"/>
              <a:t>Abbreviazioni usate in tabella</a:t>
            </a:r>
          </a:p>
          <a:p>
            <a:r>
              <a:rPr lang="it-IT" dirty="0" smtClean="0"/>
              <a:t>CVA: malattie cerebro-vascolari</a:t>
            </a:r>
          </a:p>
          <a:p>
            <a:r>
              <a:rPr lang="it-IT" dirty="0" smtClean="0"/>
              <a:t>ASM: farmaci antiepilettici</a:t>
            </a:r>
          </a:p>
          <a:p>
            <a:r>
              <a:rPr lang="it-IT" dirty="0" err="1" smtClean="0"/>
              <a:t>EtOH</a:t>
            </a:r>
            <a:r>
              <a:rPr lang="it-IT" dirty="0" smtClean="0"/>
              <a:t>: alcoolismo </a:t>
            </a:r>
          </a:p>
          <a:p>
            <a:r>
              <a:rPr lang="it-IT" dirty="0" err="1"/>
              <a:t>r</a:t>
            </a:r>
            <a:r>
              <a:rPr lang="it-IT" dirty="0" err="1" smtClean="0"/>
              <a:t>ecr</a:t>
            </a:r>
            <a:r>
              <a:rPr lang="it-IT" dirty="0" smtClean="0"/>
              <a:t>. </a:t>
            </a:r>
            <a:r>
              <a:rPr lang="it-IT" dirty="0" err="1"/>
              <a:t>d</a:t>
            </a:r>
            <a:r>
              <a:rPr lang="it-IT" dirty="0" err="1" smtClean="0"/>
              <a:t>rugs</a:t>
            </a:r>
            <a:r>
              <a:rPr lang="it-IT" dirty="0" smtClean="0"/>
              <a:t>: sostanze di abuso (cocaina, anfetamine…)</a:t>
            </a:r>
          </a:p>
          <a:p>
            <a:r>
              <a:rPr lang="it-IT" dirty="0" smtClean="0"/>
              <a:t>TBI: traumi cranio-encefalici</a:t>
            </a:r>
          </a:p>
          <a:p>
            <a:r>
              <a:rPr lang="it-IT" dirty="0" smtClean="0"/>
              <a:t>CNS: sistema nervoso centrale</a:t>
            </a:r>
            <a:endParaRPr lang="it-IT" dirty="0"/>
          </a:p>
        </p:txBody>
      </p:sp>
      <p:sp>
        <p:nvSpPr>
          <p:cNvPr id="2" name="Segnaposto piè di pagina 1"/>
          <p:cNvSpPr>
            <a:spLocks noGrp="1"/>
          </p:cNvSpPr>
          <p:nvPr>
            <p:ph type="ftr" sz="quarter" idx="11"/>
          </p:nvPr>
        </p:nvSpPr>
        <p:spPr/>
        <p:txBody>
          <a:bodyPr/>
          <a:lstStyle/>
          <a:p>
            <a:r>
              <a:rPr lang="it-IT" smtClean="0"/>
              <a:t>200526 - Stato epilettico</a:t>
            </a:r>
            <a:endParaRPr lang="it-IT"/>
          </a:p>
        </p:txBody>
      </p:sp>
      <p:pic>
        <p:nvPicPr>
          <p:cNvPr id="3" name="Immagine 2"/>
          <p:cNvPicPr>
            <a:picLocks noChangeAspect="1"/>
          </p:cNvPicPr>
          <p:nvPr/>
        </p:nvPicPr>
        <p:blipFill>
          <a:blip r:embed="rId2"/>
          <a:stretch>
            <a:fillRect/>
          </a:stretch>
        </p:blipFill>
        <p:spPr>
          <a:xfrm>
            <a:off x="365748" y="511536"/>
            <a:ext cx="4800591" cy="4608164"/>
          </a:xfrm>
          <a:prstGeom prst="rect">
            <a:avLst/>
          </a:prstGeom>
          <a:ln w="22225">
            <a:solidFill>
              <a:srgbClr val="FF0000"/>
            </a:solidFill>
          </a:ln>
        </p:spPr>
      </p:pic>
    </p:spTree>
    <p:extLst>
      <p:ext uri="{BB962C8B-B14F-4D97-AF65-F5344CB8AC3E}">
        <p14:creationId xmlns:p14="http://schemas.microsoft.com/office/powerpoint/2010/main" val="3845276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Stato di male, eziologia per classi di età</a:t>
            </a:r>
            <a:br>
              <a:rPr lang="it-IT" sz="2800" dirty="0" smtClean="0"/>
            </a:br>
            <a:r>
              <a:rPr lang="it-IT" sz="1800" dirty="0" smtClean="0"/>
              <a:t>(R.J. </a:t>
            </a:r>
            <a:r>
              <a:rPr lang="it-IT" sz="1800" dirty="0" err="1" smtClean="0"/>
              <a:t>Delorenzo</a:t>
            </a:r>
            <a:r>
              <a:rPr lang="it-IT" sz="1800" dirty="0" smtClean="0"/>
              <a:t>, 2006)</a:t>
            </a:r>
            <a:endParaRPr lang="it-IT" sz="1800" dirty="0"/>
          </a:p>
        </p:txBody>
      </p:sp>
      <p:pic>
        <p:nvPicPr>
          <p:cNvPr id="6" name="Segnaposto contenuto 5"/>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143699" y="3099449"/>
            <a:ext cx="6980893" cy="3425175"/>
          </a:xfrm>
        </p:spPr>
      </p:pic>
      <p:sp>
        <p:nvSpPr>
          <p:cNvPr id="3" name="Segnaposto piè di pagina 2"/>
          <p:cNvSpPr>
            <a:spLocks noGrp="1"/>
          </p:cNvSpPr>
          <p:nvPr>
            <p:ph type="ftr" sz="quarter" idx="11"/>
          </p:nvPr>
        </p:nvSpPr>
        <p:spPr/>
        <p:txBody>
          <a:bodyPr/>
          <a:lstStyle/>
          <a:p>
            <a:r>
              <a:rPr lang="it-IT" smtClean="0"/>
              <a:t>200526 - Stato epilettico</a:t>
            </a:r>
            <a:endParaRPr lang="it-IT"/>
          </a:p>
        </p:txBody>
      </p:sp>
      <p:sp>
        <p:nvSpPr>
          <p:cNvPr id="4" name="Segnaposto contenuto 3"/>
          <p:cNvSpPr>
            <a:spLocks noGrp="1"/>
          </p:cNvSpPr>
          <p:nvPr>
            <p:ph sz="half" idx="1"/>
          </p:nvPr>
        </p:nvSpPr>
        <p:spPr/>
        <p:txBody>
          <a:bodyPr/>
          <a:lstStyle/>
          <a:p>
            <a:endParaRPr lang="it-IT"/>
          </a:p>
        </p:txBody>
      </p:sp>
      <p:pic>
        <p:nvPicPr>
          <p:cNvPr id="7" name="Immagine 6"/>
          <p:cNvPicPr>
            <a:picLocks noChangeAspect="1"/>
          </p:cNvPicPr>
          <p:nvPr/>
        </p:nvPicPr>
        <p:blipFill>
          <a:blip r:embed="rId4"/>
          <a:stretch>
            <a:fillRect/>
          </a:stretch>
        </p:blipFill>
        <p:spPr>
          <a:xfrm>
            <a:off x="155145" y="1770745"/>
            <a:ext cx="6683806" cy="3164482"/>
          </a:xfrm>
          <a:prstGeom prst="rect">
            <a:avLst/>
          </a:prstGeom>
        </p:spPr>
      </p:pic>
    </p:spTree>
    <p:extLst>
      <p:ext uri="{BB962C8B-B14F-4D97-AF65-F5344CB8AC3E}">
        <p14:creationId xmlns:p14="http://schemas.microsoft.com/office/powerpoint/2010/main" val="169043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1841</Words>
  <Application>Microsoft Office PowerPoint</Application>
  <PresentationFormat>Widescreen</PresentationFormat>
  <Paragraphs>125</Paragraphs>
  <Slides>22</Slides>
  <Notes>0</Notes>
  <HiddenSlides>0</HiddenSlides>
  <MMClips>0</MMClips>
  <ScaleCrop>false</ScaleCrop>
  <HeadingPairs>
    <vt:vector size="6" baseType="variant">
      <vt:variant>
        <vt:lpstr>Caratteri utilizzati</vt:lpstr>
      </vt:variant>
      <vt:variant>
        <vt:i4>4</vt:i4>
      </vt:variant>
      <vt:variant>
        <vt:lpstr>Tema</vt:lpstr>
      </vt:variant>
      <vt:variant>
        <vt:i4>4</vt:i4>
      </vt:variant>
      <vt:variant>
        <vt:lpstr>Titoli diapositive</vt:lpstr>
      </vt:variant>
      <vt:variant>
        <vt:i4>22</vt:i4>
      </vt:variant>
    </vt:vector>
  </HeadingPairs>
  <TitlesOfParts>
    <vt:vector size="30" baseType="lpstr">
      <vt:lpstr>Arial</vt:lpstr>
      <vt:lpstr>Calibri</vt:lpstr>
      <vt:lpstr>Calibri Light</vt:lpstr>
      <vt:lpstr>Symbol</vt:lpstr>
      <vt:lpstr>Tema di Office</vt:lpstr>
      <vt:lpstr>1_Tema di Office</vt:lpstr>
      <vt:lpstr>2_Tema di Office</vt:lpstr>
      <vt:lpstr>3_Tema di Office</vt:lpstr>
      <vt:lpstr>Presentazione standard di PowerPoint</vt:lpstr>
      <vt:lpstr>Storia delle definizioni</vt:lpstr>
      <vt:lpstr>Storia delle definizioni</vt:lpstr>
      <vt:lpstr>Presentazione standard di PowerPoint</vt:lpstr>
      <vt:lpstr>Presentazione standard di PowerPoint</vt:lpstr>
      <vt:lpstr>Presentazione standard di PowerPoint</vt:lpstr>
      <vt:lpstr>Presentazione standard di PowerPoint</vt:lpstr>
      <vt:lpstr>Presentazione standard di PowerPoint</vt:lpstr>
      <vt:lpstr>Stato di male, eziologia per classi di età (R.J. Delorenzo, 2006)</vt:lpstr>
      <vt:lpstr>Presentazione standard di PowerPoint</vt:lpstr>
      <vt:lpstr>Presentazione standard di PowerPoint</vt:lpstr>
      <vt:lpstr>Stati di assenza</vt:lpstr>
      <vt:lpstr>Epilepsia partialis continua</vt:lpstr>
      <vt:lpstr>Encefalopatie epilettiche</vt:lpstr>
      <vt:lpstr>Stati non convulsivi</vt:lpstr>
      <vt:lpstr>Wandering confusionale Sonnambulismo epilettico</vt:lpstr>
      <vt:lpstr>Stato limbico e i suoi ‘confini’ con encefalopatie non critiche inclusi gli stati di male indotti  da farmaci GABAergici (tiagabina)</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di Torino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Polo di Medicina Torino</dc:creator>
  <cp:lastModifiedBy>Polo di Medicina Torino</cp:lastModifiedBy>
  <cp:revision>25</cp:revision>
  <dcterms:created xsi:type="dcterms:W3CDTF">2020-05-25T07:31:34Z</dcterms:created>
  <dcterms:modified xsi:type="dcterms:W3CDTF">2020-05-25T21:17:26Z</dcterms:modified>
</cp:coreProperties>
</file>