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Lst>
  <p:notesMasterIdLst>
    <p:notesMasterId r:id="rId24"/>
  </p:notesMasterIdLst>
  <p:sldIdLst>
    <p:sldId id="264" r:id="rId6"/>
    <p:sldId id="257" r:id="rId7"/>
    <p:sldId id="258" r:id="rId8"/>
    <p:sldId id="259" r:id="rId9"/>
    <p:sldId id="260"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D3F36-2C42-4E19-A527-80EB86AAF276}" type="datetimeFigureOut">
              <a:rPr lang="it-IT" smtClean="0"/>
              <a:t>11/05/2020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F3286-F7EC-4804-9F5B-89F902784E00}" type="slidenum">
              <a:rPr lang="it-IT" smtClean="0"/>
              <a:t>‹N›</a:t>
            </a:fld>
            <a:endParaRPr lang="it-IT"/>
          </a:p>
        </p:txBody>
      </p:sp>
    </p:spTree>
    <p:extLst>
      <p:ext uri="{BB962C8B-B14F-4D97-AF65-F5344CB8AC3E}">
        <p14:creationId xmlns:p14="http://schemas.microsoft.com/office/powerpoint/2010/main" val="76385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62F8E2-CA74-46ED-B239-4E06A2479CC0}" type="slidenum">
              <a:rPr kumimoji="0" lang="it-IT" altLang="it-IT" sz="1200" b="0" i="0" u="none" strike="noStrike" kern="1200" cap="none" spc="0" normalizeH="0" baseline="0" noProof="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it-IT"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91191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400" dirty="0" smtClean="0"/>
              <a:t>In precedenza anche: </a:t>
            </a:r>
            <a:r>
              <a:rPr lang="it-IT" sz="1400" b="1" dirty="0" smtClean="0"/>
              <a:t>PRIMARIO</a:t>
            </a:r>
            <a:r>
              <a:rPr lang="it-IT" sz="1400" dirty="0" smtClean="0"/>
              <a:t> vs </a:t>
            </a:r>
            <a:r>
              <a:rPr lang="it-IT" sz="1400" b="1" dirty="0" smtClean="0"/>
              <a:t>SECONDARIO</a:t>
            </a:r>
            <a:r>
              <a:rPr lang="it-IT" sz="1400" dirty="0" smtClean="0"/>
              <a:t> (non utilizzato ESSENZIALE [ipertensione…]).</a:t>
            </a:r>
            <a:endParaRPr lang="it-IT" sz="1400"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FC14B5-CBBE-4629-A13E-D4BE6F66BB78}" type="slidenum">
              <a:rPr kumimoji="0" lang="it-IT"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60830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Aggiunta casella di testo per segnalare diverse implicazioni nella gestione e nella prognosi delle crisi a seconda del tipo di causa. Per altro non solo l’evoluzione ma il tipo di crisi (sintomatica acuta vs remota) varia a seconda della natura </a:t>
            </a:r>
            <a:r>
              <a:rPr lang="it-IT" b="1" dirty="0" smtClean="0"/>
              <a:t>statica</a:t>
            </a:r>
            <a:r>
              <a:rPr lang="it-IT" dirty="0" smtClean="0"/>
              <a:t> o </a:t>
            </a:r>
            <a:r>
              <a:rPr lang="it-IT" b="1" dirty="0" smtClean="0"/>
              <a:t>progressiva</a:t>
            </a:r>
            <a:r>
              <a:rPr lang="it-IT" dirty="0" smtClean="0"/>
              <a:t> (tumori, degenerative) della patologia causale, ma tale dicotomia</a:t>
            </a:r>
            <a:r>
              <a:rPr lang="it-IT" baseline="0" dirty="0" smtClean="0"/>
              <a:t> non è prevista dalle classificazioni.</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FC14B5-CBBE-4629-A13E-D4BE6F66BB78}" type="slidenum">
              <a:rPr kumimoji="0" lang="it-IT"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128718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9E4A345-817D-4034-894A-69D3FAF5DC2D}"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358861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E4A345-817D-4034-894A-69D3FAF5DC2D}"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57093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E4A345-817D-4034-894A-69D3FAF5DC2D}"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257236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C395EC29-1FFD-4E76-A405-1D9B7E733A3F}" type="slidenum">
              <a:rPr lang="it-IT" altLang="it-IT"/>
              <a:pPr/>
              <a:t>‹N›</a:t>
            </a:fld>
            <a:endParaRPr lang="it-IT" altLang="it-IT"/>
          </a:p>
        </p:txBody>
      </p:sp>
    </p:spTree>
    <p:extLst>
      <p:ext uri="{BB962C8B-B14F-4D97-AF65-F5344CB8AC3E}">
        <p14:creationId xmlns:p14="http://schemas.microsoft.com/office/powerpoint/2010/main" val="175722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62D7E7BD-158D-46B5-9812-40F305109B50}" type="slidenum">
              <a:rPr lang="it-IT" altLang="it-IT"/>
              <a:pPr/>
              <a:t>‹N›</a:t>
            </a:fld>
            <a:endParaRPr lang="it-IT" altLang="it-IT"/>
          </a:p>
        </p:txBody>
      </p:sp>
    </p:spTree>
    <p:extLst>
      <p:ext uri="{BB962C8B-B14F-4D97-AF65-F5344CB8AC3E}">
        <p14:creationId xmlns:p14="http://schemas.microsoft.com/office/powerpoint/2010/main" val="184223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56AAD332-C16C-42C2-B5E4-A41A1DD69A1E}" type="slidenum">
              <a:rPr lang="it-IT" altLang="it-IT"/>
              <a:pPr/>
              <a:t>‹N›</a:t>
            </a:fld>
            <a:endParaRPr lang="it-IT" altLang="it-IT"/>
          </a:p>
        </p:txBody>
      </p:sp>
    </p:spTree>
    <p:extLst>
      <p:ext uri="{BB962C8B-B14F-4D97-AF65-F5344CB8AC3E}">
        <p14:creationId xmlns:p14="http://schemas.microsoft.com/office/powerpoint/2010/main" val="166061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AD2976B2-4895-4D21-8007-5DEFBEC830CC}" type="slidenum">
              <a:rPr lang="it-IT" altLang="it-IT"/>
              <a:pPr/>
              <a:t>‹N›</a:t>
            </a:fld>
            <a:endParaRPr lang="it-IT" altLang="it-IT"/>
          </a:p>
        </p:txBody>
      </p:sp>
    </p:spTree>
    <p:extLst>
      <p:ext uri="{BB962C8B-B14F-4D97-AF65-F5344CB8AC3E}">
        <p14:creationId xmlns:p14="http://schemas.microsoft.com/office/powerpoint/2010/main" val="49029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4C35B8A0-FAF9-461D-866D-CC8F00643433}" type="slidenum">
              <a:rPr lang="it-IT" altLang="it-IT"/>
              <a:pPr/>
              <a:t>‹N›</a:t>
            </a:fld>
            <a:endParaRPr lang="it-IT" altLang="it-IT"/>
          </a:p>
        </p:txBody>
      </p:sp>
    </p:spTree>
    <p:extLst>
      <p:ext uri="{BB962C8B-B14F-4D97-AF65-F5344CB8AC3E}">
        <p14:creationId xmlns:p14="http://schemas.microsoft.com/office/powerpoint/2010/main" val="4038381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14E3F213-892D-47EB-A7C5-0CB28A9120A7}" type="slidenum">
              <a:rPr lang="it-IT" altLang="it-IT"/>
              <a:pPr/>
              <a:t>‹N›</a:t>
            </a:fld>
            <a:endParaRPr lang="it-IT" altLang="it-IT"/>
          </a:p>
        </p:txBody>
      </p:sp>
    </p:spTree>
    <p:extLst>
      <p:ext uri="{BB962C8B-B14F-4D97-AF65-F5344CB8AC3E}">
        <p14:creationId xmlns:p14="http://schemas.microsoft.com/office/powerpoint/2010/main" val="76686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3703E25F-E08D-445C-9450-F9FA08CF2CE6}" type="slidenum">
              <a:rPr lang="it-IT" altLang="it-IT"/>
              <a:pPr/>
              <a:t>‹N›</a:t>
            </a:fld>
            <a:endParaRPr lang="it-IT" altLang="it-IT"/>
          </a:p>
        </p:txBody>
      </p:sp>
    </p:spTree>
    <p:extLst>
      <p:ext uri="{BB962C8B-B14F-4D97-AF65-F5344CB8AC3E}">
        <p14:creationId xmlns:p14="http://schemas.microsoft.com/office/powerpoint/2010/main" val="158185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BA732566-C9FF-4027-A6FA-7EA11CBEA4BB}" type="slidenum">
              <a:rPr lang="it-IT" altLang="it-IT"/>
              <a:pPr/>
              <a:t>‹N›</a:t>
            </a:fld>
            <a:endParaRPr lang="it-IT" altLang="it-IT"/>
          </a:p>
        </p:txBody>
      </p:sp>
    </p:spTree>
    <p:extLst>
      <p:ext uri="{BB962C8B-B14F-4D97-AF65-F5344CB8AC3E}">
        <p14:creationId xmlns:p14="http://schemas.microsoft.com/office/powerpoint/2010/main" val="163321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E4A345-817D-4034-894A-69D3FAF5DC2D}"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511468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1D183BA1-3A6A-4026-986A-3B0454212A8D}" type="slidenum">
              <a:rPr lang="it-IT" altLang="it-IT"/>
              <a:pPr/>
              <a:t>‹N›</a:t>
            </a:fld>
            <a:endParaRPr lang="it-IT" altLang="it-IT"/>
          </a:p>
        </p:txBody>
      </p:sp>
    </p:spTree>
    <p:extLst>
      <p:ext uri="{BB962C8B-B14F-4D97-AF65-F5344CB8AC3E}">
        <p14:creationId xmlns:p14="http://schemas.microsoft.com/office/powerpoint/2010/main" val="2844848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3338DD8F-1622-4FBB-9063-17D8BFFE58BE}" type="slidenum">
              <a:rPr lang="it-IT" altLang="it-IT"/>
              <a:pPr/>
              <a:t>‹N›</a:t>
            </a:fld>
            <a:endParaRPr lang="it-IT" altLang="it-IT"/>
          </a:p>
        </p:txBody>
      </p:sp>
    </p:spTree>
    <p:extLst>
      <p:ext uri="{BB962C8B-B14F-4D97-AF65-F5344CB8AC3E}">
        <p14:creationId xmlns:p14="http://schemas.microsoft.com/office/powerpoint/2010/main" val="2566983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6FE1228E-208A-4E86-A90B-F23A2912231A}" type="slidenum">
              <a:rPr lang="it-IT" altLang="it-IT"/>
              <a:pPr/>
              <a:t>‹N›</a:t>
            </a:fld>
            <a:endParaRPr lang="it-IT" altLang="it-IT"/>
          </a:p>
        </p:txBody>
      </p:sp>
    </p:spTree>
    <p:extLst>
      <p:ext uri="{BB962C8B-B14F-4D97-AF65-F5344CB8AC3E}">
        <p14:creationId xmlns:p14="http://schemas.microsoft.com/office/powerpoint/2010/main" val="1405504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09600" y="1600201"/>
            <a:ext cx="53848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6197600" y="1600201"/>
            <a:ext cx="5384800" cy="4525963"/>
          </a:xfrm>
        </p:spPr>
        <p:txBody>
          <a:bodyPr/>
          <a:lstStyle/>
          <a:p>
            <a:endParaRPr lang="it-IT"/>
          </a:p>
        </p:txBody>
      </p:sp>
      <p:sp>
        <p:nvSpPr>
          <p:cNvPr id="5" name="Segnaposto data 4"/>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8737600" y="6245225"/>
            <a:ext cx="2844800" cy="476250"/>
          </a:xfrm>
        </p:spPr>
        <p:txBody>
          <a:bodyPr/>
          <a:lstStyle>
            <a:lvl1pPr>
              <a:defRPr/>
            </a:lvl1pPr>
          </a:lstStyle>
          <a:p>
            <a:fld id="{6831DFB6-F4F4-414E-ADC7-A0ECC4E6B337}" type="slidenum">
              <a:rPr lang="it-IT" altLang="it-IT"/>
              <a:pPr/>
              <a:t>‹N›</a:t>
            </a:fld>
            <a:endParaRPr lang="it-IT" altLang="it-IT"/>
          </a:p>
        </p:txBody>
      </p:sp>
    </p:spTree>
    <p:extLst>
      <p:ext uri="{BB962C8B-B14F-4D97-AF65-F5344CB8AC3E}">
        <p14:creationId xmlns:p14="http://schemas.microsoft.com/office/powerpoint/2010/main" val="1234986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CD3DDAE-B6ED-445D-9384-B65D5D35FE45}" type="datetime1">
              <a:rPr lang="it-IT" smtClean="0">
                <a:solidFill>
                  <a:prstClr val="black">
                    <a:tint val="75000"/>
                  </a:prstClr>
                </a:solidFill>
              </a:r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26568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673685-FDCB-41E1-92A0-2069AE2AA6EC}" type="datetime1">
              <a:rPr lang="it-IT" smtClean="0">
                <a:solidFill>
                  <a:prstClr val="black">
                    <a:tint val="75000"/>
                  </a:prstClr>
                </a:solidFill>
              </a:r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6560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C8C25C7-2A68-4DB9-90F1-9984CC197A59}" type="datetime1">
              <a:rPr lang="it-IT" smtClean="0">
                <a:solidFill>
                  <a:prstClr val="black">
                    <a:tint val="75000"/>
                  </a:prstClr>
                </a:solidFill>
              </a:r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88197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9745458-23E7-41ED-8A5E-FC54988133DD}" type="datetime1">
              <a:rPr lang="it-IT" smtClean="0">
                <a:solidFill>
                  <a:prstClr val="black">
                    <a:tint val="75000"/>
                  </a:prstClr>
                </a:solidFill>
              </a:rPr>
              <a:t>11/05/2020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12963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016929-D55A-4359-94FB-F98077447C86}" type="datetime1">
              <a:rPr lang="it-IT" smtClean="0">
                <a:solidFill>
                  <a:prstClr val="black">
                    <a:tint val="75000"/>
                  </a:prstClr>
                </a:solidFill>
              </a:rPr>
              <a:t>11/05/2020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95771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A723FBD-86F6-4E9F-BAEC-3F7B5F997C32}" type="datetime1">
              <a:rPr lang="it-IT" smtClean="0">
                <a:solidFill>
                  <a:prstClr val="black">
                    <a:tint val="75000"/>
                  </a:prstClr>
                </a:solidFill>
              </a:rPr>
              <a:t>11/05/2020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0144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89E4A345-817D-4034-894A-69D3FAF5DC2D}"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3653849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243E14-5B9D-466A-97E8-7B05454E0084}" type="datetime1">
              <a:rPr lang="it-IT" smtClean="0">
                <a:solidFill>
                  <a:prstClr val="black">
                    <a:tint val="75000"/>
                  </a:prstClr>
                </a:solidFill>
              </a:rPr>
              <a:t>11/05/2020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86249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48BD45E-A923-4E09-84ED-F32B0CDD387B}" type="datetime1">
              <a:rPr lang="it-IT" smtClean="0">
                <a:solidFill>
                  <a:prstClr val="black">
                    <a:tint val="75000"/>
                  </a:prstClr>
                </a:solidFill>
              </a:rPr>
              <a:t>11/05/2020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85091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5413BE-BF50-4296-9772-81B0D7BD0B68}" type="datetime1">
              <a:rPr lang="it-IT" smtClean="0">
                <a:solidFill>
                  <a:prstClr val="black">
                    <a:tint val="75000"/>
                  </a:prstClr>
                </a:solidFill>
              </a:rPr>
              <a:t>11/05/2020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13194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FE4AAB-2D7B-4AD5-B337-203388701223}" type="datetime1">
              <a:rPr lang="it-IT" smtClean="0">
                <a:solidFill>
                  <a:prstClr val="black">
                    <a:tint val="75000"/>
                  </a:prstClr>
                </a:solidFill>
              </a:r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77235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8C953CD-6F35-4ECD-A4CB-7259A77CF7FF}" type="datetime1">
              <a:rPr lang="it-IT" smtClean="0">
                <a:solidFill>
                  <a:prstClr val="black">
                    <a:tint val="75000"/>
                  </a:prstClr>
                </a:solidFill>
              </a:r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85258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9551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21902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44995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28511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9579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9E4A345-817D-4034-894A-69D3FAF5DC2D}" type="datetimeFigureOut">
              <a:rPr lang="it-IT" smtClean="0"/>
              <a:t>11/05/2020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1511307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28119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91886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05579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61902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62726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35905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2EE17E-1FBE-4993-8464-C1620D5047F9}"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295354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2EE17E-1FBE-4993-8464-C1620D5047F9}"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1457590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B2EE17E-1FBE-4993-8464-C1620D5047F9}"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4271763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B2EE17E-1FBE-4993-8464-C1620D5047F9}" type="datetimeFigureOut">
              <a:rPr lang="it-IT" smtClean="0"/>
              <a:t>11/05/2020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181422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9E4A345-817D-4034-894A-69D3FAF5DC2D}" type="datetimeFigureOut">
              <a:rPr lang="it-IT" smtClean="0"/>
              <a:t>11/05/2020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906071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B2EE17E-1FBE-4993-8464-C1620D5047F9}" type="datetimeFigureOut">
              <a:rPr lang="it-IT" smtClean="0"/>
              <a:t>11/05/2020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358171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2EE17E-1FBE-4993-8464-C1620D5047F9}" type="datetimeFigureOut">
              <a:rPr lang="it-IT" smtClean="0"/>
              <a:t>11/05/2020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3298317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B2EE17E-1FBE-4993-8464-C1620D5047F9}" type="datetimeFigureOut">
              <a:rPr lang="it-IT" smtClean="0"/>
              <a:t>11/05/2020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3719662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2EE17E-1FBE-4993-8464-C1620D5047F9}" type="datetimeFigureOut">
              <a:rPr lang="it-IT" smtClean="0"/>
              <a:t>11/05/2020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3742591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2EE17E-1FBE-4993-8464-C1620D5047F9}" type="datetimeFigureOut">
              <a:rPr lang="it-IT" smtClean="0"/>
              <a:t>11/05/2020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3543315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2EE17E-1FBE-4993-8464-C1620D5047F9}"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1904667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2EE17E-1FBE-4993-8464-C1620D5047F9}" type="datetimeFigureOut">
              <a:rPr lang="it-IT" smtClean="0"/>
              <a:t>11/05/2020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116904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9E4A345-817D-4034-894A-69D3FAF5DC2D}" type="datetimeFigureOut">
              <a:rPr lang="it-IT" smtClean="0"/>
              <a:t>11/05/2020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272674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9E4A345-817D-4034-894A-69D3FAF5DC2D}" type="datetimeFigureOut">
              <a:rPr lang="it-IT" smtClean="0"/>
              <a:t>11/05/2020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92308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9E4A345-817D-4034-894A-69D3FAF5DC2D}" type="datetimeFigureOut">
              <a:rPr lang="it-IT" smtClean="0"/>
              <a:t>11/05/2020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309669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9E4A345-817D-4034-894A-69D3FAF5DC2D}" type="datetimeFigureOut">
              <a:rPr lang="it-IT" smtClean="0"/>
              <a:t>11/05/2020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47351D-05C4-4871-AC3B-24C89D2BDD0B}" type="slidenum">
              <a:rPr lang="it-IT" smtClean="0"/>
              <a:t>‹N›</a:t>
            </a:fld>
            <a:endParaRPr lang="it-IT"/>
          </a:p>
        </p:txBody>
      </p:sp>
    </p:spTree>
    <p:extLst>
      <p:ext uri="{BB962C8B-B14F-4D97-AF65-F5344CB8AC3E}">
        <p14:creationId xmlns:p14="http://schemas.microsoft.com/office/powerpoint/2010/main" val="33263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4A345-817D-4034-894A-69D3FAF5DC2D}" type="datetimeFigureOut">
              <a:rPr lang="it-IT" smtClean="0"/>
              <a:t>11/05/2020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7351D-05C4-4871-AC3B-24C89D2BDD0B}" type="slidenum">
              <a:rPr lang="it-IT" smtClean="0"/>
              <a:t>‹N›</a:t>
            </a:fld>
            <a:endParaRPr lang="it-IT"/>
          </a:p>
        </p:txBody>
      </p:sp>
    </p:spTree>
    <p:extLst>
      <p:ext uri="{BB962C8B-B14F-4D97-AF65-F5344CB8AC3E}">
        <p14:creationId xmlns:p14="http://schemas.microsoft.com/office/powerpoint/2010/main" val="899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it-IT"/>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EF96997-02E1-4AC8-85E4-5D0BFC515AA5}" type="slidenum">
              <a:rPr lang="it-IT" altLang="it-IT"/>
              <a:pPr/>
              <a:t>‹N›</a:t>
            </a:fld>
            <a:endParaRPr lang="it-IT" altLang="it-IT"/>
          </a:p>
        </p:txBody>
      </p:sp>
    </p:spTree>
    <p:extLst>
      <p:ext uri="{BB962C8B-B14F-4D97-AF65-F5344CB8AC3E}">
        <p14:creationId xmlns:p14="http://schemas.microsoft.com/office/powerpoint/2010/main" val="2791699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601E1-47A6-4201-AD44-3F0037FBDE8B}" type="datetime1">
              <a:rPr lang="it-IT" smtClean="0">
                <a:solidFill>
                  <a:prstClr val="black">
                    <a:tint val="75000"/>
                  </a:prstClr>
                </a:solidFill>
              </a:rPr>
              <a:t>11/05/2020</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299128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63FFF-4798-4E57-A0FE-96C4A20437C2}" type="datetimeFigureOut">
              <a:rPr lang="it-IT" smtClean="0">
                <a:solidFill>
                  <a:prstClr val="black">
                    <a:tint val="75000"/>
                  </a:prstClr>
                </a:solidFill>
              </a:rPr>
              <a:pPr/>
              <a:t>11/05/2020</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980347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EE17E-1FBE-4993-8464-C1620D5047F9}" type="datetimeFigureOut">
              <a:rPr lang="it-IT" smtClean="0"/>
              <a:t>11/05/2020</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6B44D-7090-41F8-8E65-C3AE42C48826}" type="slidenum">
              <a:rPr lang="it-IT" smtClean="0"/>
              <a:t>‹N›</a:t>
            </a:fld>
            <a:endParaRPr lang="it-IT"/>
          </a:p>
        </p:txBody>
      </p:sp>
    </p:spTree>
    <p:extLst>
      <p:ext uri="{BB962C8B-B14F-4D97-AF65-F5344CB8AC3E}">
        <p14:creationId xmlns:p14="http://schemas.microsoft.com/office/powerpoint/2010/main" val="9200666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895600" y="980728"/>
            <a:ext cx="6400800" cy="2880320"/>
          </a:xfrm>
          <a:ln w="22225">
            <a:solidFill>
              <a:schemeClr val="tx1"/>
            </a:solidFill>
          </a:ln>
        </p:spPr>
        <p:txBody>
          <a:bodyPr>
            <a:normAutofit/>
          </a:bodyPr>
          <a:lstStyle/>
          <a:p>
            <a:endParaRPr lang="it-IT" sz="2000" b="1" dirty="0">
              <a:solidFill>
                <a:schemeClr val="tx1"/>
              </a:solidFill>
              <a:sym typeface="Symbol"/>
            </a:endParaRPr>
          </a:p>
          <a:p>
            <a:r>
              <a:rPr lang="it-IT" sz="1400" b="1" dirty="0" err="1" smtClean="0">
                <a:solidFill>
                  <a:schemeClr val="tx1"/>
                </a:solidFill>
                <a:sym typeface="Symbol"/>
              </a:rPr>
              <a:t>a.a</a:t>
            </a:r>
            <a:r>
              <a:rPr lang="it-IT" sz="1400" b="1" dirty="0">
                <a:solidFill>
                  <a:schemeClr val="tx1"/>
                </a:solidFill>
                <a:sym typeface="Symbol"/>
              </a:rPr>
              <a:t>. </a:t>
            </a:r>
            <a:r>
              <a:rPr lang="it-IT" sz="1400" b="1" dirty="0" smtClean="0">
                <a:solidFill>
                  <a:schemeClr val="tx1"/>
                </a:solidFill>
                <a:sym typeface="Symbol"/>
              </a:rPr>
              <a:t>2019/2020</a:t>
            </a:r>
            <a:endParaRPr lang="it-IT" sz="1400" b="1" dirty="0">
              <a:solidFill>
                <a:schemeClr val="tx1"/>
              </a:solidFill>
              <a:sym typeface="Symbol"/>
            </a:endParaRPr>
          </a:p>
          <a:p>
            <a:r>
              <a:rPr lang="it-IT" sz="2000" b="1" dirty="0">
                <a:solidFill>
                  <a:schemeClr val="tx1"/>
                </a:solidFill>
                <a:sym typeface="Symbol"/>
              </a:rPr>
              <a:t></a:t>
            </a:r>
          </a:p>
          <a:p>
            <a:endParaRPr lang="it-IT" sz="1000" b="1" dirty="0">
              <a:solidFill>
                <a:schemeClr val="tx1"/>
              </a:solidFill>
              <a:sym typeface="Symbol"/>
            </a:endParaRPr>
          </a:p>
          <a:p>
            <a:r>
              <a:rPr lang="it-IT" sz="2400" b="1" dirty="0" smtClean="0">
                <a:solidFill>
                  <a:schemeClr val="tx1"/>
                </a:solidFill>
                <a:sym typeface="Symbol"/>
              </a:rPr>
              <a:t>Crisi epilettiche ed epilessia, diagnosi:</a:t>
            </a:r>
          </a:p>
          <a:p>
            <a:r>
              <a:rPr lang="it-IT" sz="2400" b="1" dirty="0">
                <a:solidFill>
                  <a:schemeClr val="tx1"/>
                </a:solidFill>
                <a:sym typeface="Symbol"/>
              </a:rPr>
              <a:t>a</a:t>
            </a:r>
            <a:r>
              <a:rPr lang="it-IT" sz="2400" b="1" dirty="0" smtClean="0">
                <a:solidFill>
                  <a:schemeClr val="tx1"/>
                </a:solidFill>
                <a:sym typeface="Symbol"/>
              </a:rPr>
              <a:t>spetti generali</a:t>
            </a:r>
            <a:endParaRPr lang="it-IT" sz="2400" b="1" dirty="0">
              <a:solidFill>
                <a:schemeClr val="tx1"/>
              </a:solidFill>
              <a:sym typeface="Symbol"/>
            </a:endParaRPr>
          </a:p>
          <a:p>
            <a:endParaRPr lang="it-IT" sz="1000" b="1" dirty="0">
              <a:solidFill>
                <a:schemeClr val="tx1"/>
              </a:solidFill>
              <a:sym typeface="Symbol"/>
            </a:endParaRPr>
          </a:p>
          <a:p>
            <a:r>
              <a:rPr lang="it-IT" sz="1600" b="1" dirty="0">
                <a:solidFill>
                  <a:schemeClr val="tx1"/>
                </a:solidFill>
                <a:sym typeface="Symbol"/>
              </a:rPr>
              <a:t>Paolo </a:t>
            </a:r>
            <a:r>
              <a:rPr lang="it-IT" sz="1600" b="1" dirty="0" smtClean="0">
                <a:solidFill>
                  <a:schemeClr val="tx1"/>
                </a:solidFill>
                <a:sym typeface="Symbol"/>
              </a:rPr>
              <a:t>Benna</a:t>
            </a:r>
            <a:endParaRPr lang="it-IT" sz="2000" dirty="0"/>
          </a:p>
        </p:txBody>
      </p:sp>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5DB68-A173-4E67-83F5-F83D9D5BF4AC}"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969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r="54454"/>
          <a:stretch/>
        </p:blipFill>
        <p:spPr>
          <a:xfrm>
            <a:off x="10839152" y="0"/>
            <a:ext cx="1335472" cy="6858000"/>
          </a:xfrm>
          <a:prstGeom prst="rect">
            <a:avLst/>
          </a:prstGeom>
        </p:spPr>
      </p:pic>
      <p:sp>
        <p:nvSpPr>
          <p:cNvPr id="3" name="Titolo 2"/>
          <p:cNvSpPr>
            <a:spLocks noGrp="1"/>
          </p:cNvSpPr>
          <p:nvPr>
            <p:ph type="title"/>
          </p:nvPr>
        </p:nvSpPr>
        <p:spPr>
          <a:xfrm>
            <a:off x="838200" y="365126"/>
            <a:ext cx="9585960" cy="897618"/>
          </a:xfrm>
        </p:spPr>
        <p:txBody>
          <a:bodyPr/>
          <a:lstStyle/>
          <a:p>
            <a:r>
              <a:rPr lang="it-IT" dirty="0" err="1" smtClean="0"/>
              <a:t>Neuroimaging</a:t>
            </a:r>
            <a:endParaRPr lang="it-IT" dirty="0"/>
          </a:p>
        </p:txBody>
      </p:sp>
      <p:sp>
        <p:nvSpPr>
          <p:cNvPr id="4" name="Segnaposto contenuto 3"/>
          <p:cNvSpPr>
            <a:spLocks noGrp="1"/>
          </p:cNvSpPr>
          <p:nvPr>
            <p:ph idx="1"/>
          </p:nvPr>
        </p:nvSpPr>
        <p:spPr>
          <a:xfrm>
            <a:off x="838200" y="1506583"/>
            <a:ext cx="9585960" cy="4670380"/>
          </a:xfrm>
        </p:spPr>
        <p:txBody>
          <a:bodyPr anchor="ctr" anchorCtr="1"/>
          <a:lstStyle/>
          <a:p>
            <a:pPr marL="342900" lvl="0" indent="-342900" fontAlgn="base">
              <a:lnSpc>
                <a:spcPct val="100000"/>
              </a:lnSpc>
              <a:spcBef>
                <a:spcPct val="20000"/>
              </a:spcBef>
              <a:spcAft>
                <a:spcPct val="0"/>
              </a:spcAft>
              <a:buFontTx/>
              <a:buChar char="•"/>
            </a:pPr>
            <a:r>
              <a:rPr lang="it-IT" altLang="it-IT" kern="0" dirty="0">
                <a:solidFill>
                  <a:srgbClr val="000000"/>
                </a:solidFill>
                <a:latin typeface="Verdana"/>
              </a:rPr>
              <a:t>TC urgente</a:t>
            </a:r>
          </a:p>
          <a:p>
            <a:pPr marL="342900" lvl="0" indent="-342900" fontAlgn="base">
              <a:lnSpc>
                <a:spcPct val="100000"/>
              </a:lnSpc>
              <a:spcBef>
                <a:spcPct val="20000"/>
              </a:spcBef>
              <a:spcAft>
                <a:spcPct val="0"/>
              </a:spcAft>
              <a:buFontTx/>
              <a:buChar char="•"/>
            </a:pPr>
            <a:endParaRPr lang="it-IT" altLang="it-IT" sz="1600" kern="0" dirty="0">
              <a:solidFill>
                <a:srgbClr val="000000"/>
              </a:solidFill>
              <a:latin typeface="Verdana"/>
            </a:endParaRPr>
          </a:p>
          <a:p>
            <a:pPr marL="342900" lvl="0" indent="-342900" fontAlgn="base">
              <a:lnSpc>
                <a:spcPct val="100000"/>
              </a:lnSpc>
              <a:spcBef>
                <a:spcPct val="20000"/>
              </a:spcBef>
              <a:spcAft>
                <a:spcPct val="0"/>
              </a:spcAft>
              <a:buFontTx/>
              <a:buChar char="•"/>
            </a:pPr>
            <a:r>
              <a:rPr lang="it-IT" altLang="it-IT" kern="0" dirty="0">
                <a:solidFill>
                  <a:srgbClr val="000000"/>
                </a:solidFill>
                <a:latin typeface="Verdana"/>
              </a:rPr>
              <a:t>RMN</a:t>
            </a:r>
          </a:p>
          <a:p>
            <a:pPr marL="342900" lvl="0" indent="-342900" fontAlgn="base">
              <a:lnSpc>
                <a:spcPct val="100000"/>
              </a:lnSpc>
              <a:spcBef>
                <a:spcPct val="20000"/>
              </a:spcBef>
              <a:spcAft>
                <a:spcPct val="0"/>
              </a:spcAft>
              <a:buNone/>
            </a:pPr>
            <a:r>
              <a:rPr lang="it-IT" altLang="it-IT" sz="2400" kern="0" dirty="0">
                <a:solidFill>
                  <a:srgbClr val="000000"/>
                </a:solidFill>
                <a:latin typeface="Verdana"/>
              </a:rPr>
              <a:t>	in tutti i casi in cui non è possibile effettuare in modo attendibile diagnosi di epilessia idiopatica, es.:</a:t>
            </a:r>
          </a:p>
          <a:p>
            <a:pPr marL="342900" lvl="0" indent="-342900" fontAlgn="base">
              <a:lnSpc>
                <a:spcPct val="100000"/>
              </a:lnSpc>
              <a:spcBef>
                <a:spcPct val="20000"/>
              </a:spcBef>
              <a:spcAft>
                <a:spcPct val="0"/>
              </a:spcAft>
              <a:buNone/>
            </a:pPr>
            <a:r>
              <a:rPr lang="it-IT" altLang="it-IT" sz="2400" kern="0" dirty="0">
                <a:solidFill>
                  <a:srgbClr val="000000"/>
                </a:solidFill>
                <a:latin typeface="Verdana"/>
              </a:rPr>
              <a:t>		epilessia a tipo assenza dell’infanzia</a:t>
            </a:r>
          </a:p>
          <a:p>
            <a:pPr marL="342900" lvl="0" indent="-342900" fontAlgn="base">
              <a:lnSpc>
                <a:spcPct val="100000"/>
              </a:lnSpc>
              <a:spcBef>
                <a:spcPct val="20000"/>
              </a:spcBef>
              <a:spcAft>
                <a:spcPct val="0"/>
              </a:spcAft>
              <a:buNone/>
            </a:pPr>
            <a:r>
              <a:rPr lang="it-IT" altLang="it-IT" sz="2400" kern="0" dirty="0">
                <a:solidFill>
                  <a:srgbClr val="000000"/>
                </a:solidFill>
                <a:latin typeface="Verdana"/>
              </a:rPr>
              <a:t>		sindrome di </a:t>
            </a:r>
            <a:r>
              <a:rPr lang="it-IT" altLang="it-IT" sz="2400" kern="0" dirty="0" err="1">
                <a:solidFill>
                  <a:srgbClr val="000000"/>
                </a:solidFill>
                <a:latin typeface="Verdana"/>
              </a:rPr>
              <a:t>Janz</a:t>
            </a:r>
            <a:endParaRPr lang="it-IT" altLang="it-IT" sz="2400" kern="0" dirty="0">
              <a:solidFill>
                <a:srgbClr val="000000"/>
              </a:solidFill>
              <a:latin typeface="Verdana"/>
            </a:endParaRPr>
          </a:p>
          <a:p>
            <a:pPr marL="342900" lvl="0" indent="-342900" fontAlgn="base">
              <a:lnSpc>
                <a:spcPct val="100000"/>
              </a:lnSpc>
              <a:spcBef>
                <a:spcPct val="20000"/>
              </a:spcBef>
              <a:spcAft>
                <a:spcPct val="0"/>
              </a:spcAft>
              <a:buNone/>
            </a:pPr>
            <a:r>
              <a:rPr lang="it-IT" altLang="it-IT" sz="2400" kern="0" dirty="0">
                <a:solidFill>
                  <a:srgbClr val="000000"/>
                </a:solidFill>
                <a:latin typeface="Verdana"/>
              </a:rPr>
              <a:t>		epilessia </a:t>
            </a:r>
            <a:r>
              <a:rPr lang="it-IT" altLang="it-IT" sz="2400" kern="0" dirty="0" smtClean="0">
                <a:solidFill>
                  <a:srgbClr val="000000"/>
                </a:solidFill>
                <a:latin typeface="Verdana"/>
              </a:rPr>
              <a:t>rolandica</a:t>
            </a:r>
            <a:endParaRPr lang="it-IT" altLang="it-IT" sz="2400" kern="0" dirty="0">
              <a:solidFill>
                <a:srgbClr val="000000"/>
              </a:solidFill>
              <a:latin typeface="Verdana"/>
            </a:endParaRPr>
          </a:p>
        </p:txBody>
      </p:sp>
    </p:spTree>
    <p:extLst>
      <p:ext uri="{BB962C8B-B14F-4D97-AF65-F5344CB8AC3E}">
        <p14:creationId xmlns:p14="http://schemas.microsoft.com/office/powerpoint/2010/main" val="2776607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r="48855"/>
          <a:stretch/>
        </p:blipFill>
        <p:spPr>
          <a:xfrm>
            <a:off x="18772" y="0"/>
            <a:ext cx="1557480" cy="6858000"/>
          </a:xfrm>
          <a:prstGeom prst="rect">
            <a:avLst/>
          </a:prstGeom>
        </p:spPr>
      </p:pic>
      <p:sp>
        <p:nvSpPr>
          <p:cNvPr id="3" name="Titolo 2"/>
          <p:cNvSpPr>
            <a:spLocks noGrp="1"/>
          </p:cNvSpPr>
          <p:nvPr>
            <p:ph type="title"/>
          </p:nvPr>
        </p:nvSpPr>
        <p:spPr>
          <a:xfrm>
            <a:off x="2316480" y="365126"/>
            <a:ext cx="9037320" cy="906326"/>
          </a:xfrm>
        </p:spPr>
        <p:txBody>
          <a:bodyPr>
            <a:normAutofit/>
          </a:bodyPr>
          <a:lstStyle/>
          <a:p>
            <a:r>
              <a:rPr lang="it-IT" dirty="0" smtClean="0"/>
              <a:t>Tipi di epilessia e diagnosi sindromica</a:t>
            </a:r>
            <a:endParaRPr lang="it-IT" dirty="0"/>
          </a:p>
        </p:txBody>
      </p:sp>
      <p:sp>
        <p:nvSpPr>
          <p:cNvPr id="4" name="Segnaposto contenuto 3"/>
          <p:cNvSpPr>
            <a:spLocks noGrp="1"/>
          </p:cNvSpPr>
          <p:nvPr>
            <p:ph idx="1"/>
          </p:nvPr>
        </p:nvSpPr>
        <p:spPr>
          <a:xfrm>
            <a:off x="2316480" y="1825625"/>
            <a:ext cx="9037320" cy="4351338"/>
          </a:xfrm>
        </p:spPr>
        <p:txBody>
          <a:bodyPr/>
          <a:lstStyle/>
          <a:p>
            <a:r>
              <a:rPr lang="it-IT" dirty="0" smtClean="0"/>
              <a:t>La diagnosi sindromica è basata sulla associazione di elementi clinici, </a:t>
            </a:r>
            <a:r>
              <a:rPr lang="it-IT" dirty="0" err="1" smtClean="0"/>
              <a:t>EEGrafici</a:t>
            </a:r>
            <a:r>
              <a:rPr lang="it-IT" dirty="0" smtClean="0"/>
              <a:t> e di </a:t>
            </a:r>
            <a:r>
              <a:rPr lang="it-IT" dirty="0" err="1" smtClean="0"/>
              <a:t>neuroimaging</a:t>
            </a:r>
            <a:endParaRPr lang="it-IT" dirty="0" smtClean="0"/>
          </a:p>
          <a:p>
            <a:endParaRPr lang="it-IT" dirty="0" smtClean="0"/>
          </a:p>
          <a:p>
            <a:r>
              <a:rPr lang="it-IT" dirty="0" smtClean="0"/>
              <a:t>Non è possibile nella totalità dei casi diagnosticati come epilessia</a:t>
            </a:r>
          </a:p>
          <a:p>
            <a:endParaRPr lang="it-IT" dirty="0" smtClean="0"/>
          </a:p>
          <a:p>
            <a:r>
              <a:rPr lang="it-IT" sz="2400" dirty="0" smtClean="0"/>
              <a:t>Ciò è lungi dal significare che una condizione con sintomi ricorrenti non inquadrabile in una sindrome epilettica o in una condizione neurologica nota all’operatore sanitario sia passibile di diagnosi di epilessia (errore di ‘disponibilità’); esempi … …</a:t>
            </a:r>
            <a:endParaRPr lang="it-IT" sz="2400" dirty="0"/>
          </a:p>
        </p:txBody>
      </p:sp>
    </p:spTree>
    <p:extLst>
      <p:ext uri="{BB962C8B-B14F-4D97-AF65-F5344CB8AC3E}">
        <p14:creationId xmlns:p14="http://schemas.microsoft.com/office/powerpoint/2010/main" val="385240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Assi «classici» di classificazione</a:t>
            </a:r>
            <a:endParaRPr lang="it-IT" dirty="0"/>
          </a:p>
        </p:txBody>
      </p:sp>
      <p:sp>
        <p:nvSpPr>
          <p:cNvPr id="5" name="Segnaposto contenuto 4"/>
          <p:cNvSpPr>
            <a:spLocks noGrp="1"/>
          </p:cNvSpPr>
          <p:nvPr>
            <p:ph idx="1"/>
          </p:nvPr>
        </p:nvSpPr>
        <p:spPr/>
        <p:txBody>
          <a:bodyPr>
            <a:normAutofit fontScale="77500" lnSpcReduction="20000"/>
          </a:bodyPr>
          <a:lstStyle/>
          <a:p>
            <a:pPr marL="0" indent="0" algn="ctr">
              <a:buNone/>
            </a:pPr>
            <a:r>
              <a:rPr lang="it-IT" sz="4000" b="1" dirty="0">
                <a:solidFill>
                  <a:srgbClr val="002060"/>
                </a:solidFill>
              </a:rPr>
              <a:t>Generalizzato  vs  parziale / focale</a:t>
            </a:r>
          </a:p>
          <a:p>
            <a:endParaRPr lang="it-IT" dirty="0"/>
          </a:p>
          <a:p>
            <a:pPr marL="0" indent="0" algn="ctr">
              <a:buNone/>
            </a:pPr>
            <a:r>
              <a:rPr lang="it-IT" sz="4000" b="1" dirty="0">
                <a:solidFill>
                  <a:srgbClr val="C00000"/>
                </a:solidFill>
              </a:rPr>
              <a:t>Idiopatico  vs  sintomatico  vs  criptogenetico</a:t>
            </a:r>
          </a:p>
          <a:p>
            <a:endParaRPr lang="it-IT" dirty="0"/>
          </a:p>
          <a:p>
            <a:pPr marL="0" indent="0">
              <a:spcAft>
                <a:spcPts val="600"/>
              </a:spcAft>
              <a:buNone/>
            </a:pPr>
            <a:r>
              <a:rPr lang="it-IT" sz="2900" b="1" dirty="0"/>
              <a:t>Nel tempo il termine criptogenetico è venuto ad assumere il significato di «probabilmente sintomatico», concetto poi indebolito dalla evidenza che condizioni originariamente idiopatiche possono evolvere in modo differente dalla abituale prognosi favorevole delle condizioni idiopatiche (encefalopatie epilettiche).</a:t>
            </a:r>
          </a:p>
          <a:p>
            <a:pPr marL="0" indent="0">
              <a:spcAft>
                <a:spcPts val="600"/>
              </a:spcAft>
              <a:buNone/>
            </a:pPr>
            <a:r>
              <a:rPr lang="it-IT" sz="2900" b="1" dirty="0"/>
              <a:t>Nelle proposte più recenti di organizzazione dei disturbi epilettici il termine criptogenetico, divenuto ambiguo (probabilmente sintomatico o probabilmente idiopatico?), non è più utilizzato.</a:t>
            </a:r>
          </a:p>
          <a:p>
            <a:pPr marL="0" indent="0">
              <a:spcAft>
                <a:spcPts val="600"/>
              </a:spcAft>
              <a:buNone/>
            </a:pPr>
            <a:r>
              <a:rPr lang="it-IT" sz="2900" b="1" dirty="0"/>
              <a:t>Contestualmente è venuta a sgretolarsi anche la netta dicotomia tra generalizzato e parziale.</a:t>
            </a:r>
          </a:p>
        </p:txBody>
      </p:sp>
    </p:spTree>
    <p:extLst>
      <p:ext uri="{BB962C8B-B14F-4D97-AF65-F5344CB8AC3E}">
        <p14:creationId xmlns:p14="http://schemas.microsoft.com/office/powerpoint/2010/main" val="338572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1882552" cy="1143000"/>
          </a:xfrm>
        </p:spPr>
        <p:txBody>
          <a:bodyPr/>
          <a:lstStyle/>
          <a:p>
            <a:r>
              <a:rPr lang="it-IT" b="1" dirty="0" smtClean="0">
                <a:solidFill>
                  <a:srgbClr val="C00000"/>
                </a:solidFill>
              </a:rPr>
              <a:t>2013</a:t>
            </a:r>
            <a:endParaRPr lang="it-IT" b="1" dirty="0">
              <a:solidFill>
                <a:srgbClr val="C00000"/>
              </a:solidFill>
            </a:endParaRPr>
          </a:p>
        </p:txBody>
      </p:sp>
      <p:sp>
        <p:nvSpPr>
          <p:cNvPr id="3" name="Segnaposto contenuto 2"/>
          <p:cNvSpPr>
            <a:spLocks noGrp="1"/>
          </p:cNvSpPr>
          <p:nvPr>
            <p:ph idx="1"/>
          </p:nvPr>
        </p:nvSpPr>
        <p:spPr>
          <a:xfrm>
            <a:off x="1981200" y="2460030"/>
            <a:ext cx="8229600" cy="3921299"/>
          </a:xfrm>
        </p:spPr>
        <p:txBody>
          <a:bodyPr anchor="ctr" anchorCtr="1">
            <a:normAutofit fontScale="85000" lnSpcReduction="20000"/>
          </a:bodyPr>
          <a:lstStyle/>
          <a:p>
            <a:pPr marL="0" indent="0">
              <a:buNone/>
            </a:pPr>
            <a:r>
              <a:rPr lang="it-IT" sz="3300" b="1" dirty="0"/>
              <a:t>Evoluzione a sei gruppi di eziologie</a:t>
            </a:r>
            <a:r>
              <a:rPr lang="it-IT" dirty="0" smtClean="0"/>
              <a:t>,</a:t>
            </a:r>
          </a:p>
          <a:p>
            <a:pPr marL="0" indent="0">
              <a:buNone/>
            </a:pPr>
            <a:r>
              <a:rPr lang="it-IT" sz="2800" b="1" dirty="0"/>
              <a:t>non necessariamente esclusive reciprocamente</a:t>
            </a:r>
          </a:p>
          <a:p>
            <a:pPr marL="0" indent="0">
              <a:buNone/>
            </a:pPr>
            <a:endParaRPr lang="it-IT" dirty="0"/>
          </a:p>
          <a:p>
            <a:r>
              <a:rPr lang="it-IT" b="1" dirty="0" smtClean="0"/>
              <a:t>Genetiche</a:t>
            </a:r>
          </a:p>
          <a:p>
            <a:r>
              <a:rPr lang="it-IT" b="1" dirty="0" smtClean="0"/>
              <a:t>Strutturali</a:t>
            </a:r>
          </a:p>
          <a:p>
            <a:r>
              <a:rPr lang="it-IT" b="1" dirty="0" smtClean="0"/>
              <a:t>Metaboliche</a:t>
            </a:r>
          </a:p>
          <a:p>
            <a:r>
              <a:rPr lang="it-IT" b="1" dirty="0" smtClean="0"/>
              <a:t>Immunitarie</a:t>
            </a:r>
          </a:p>
          <a:p>
            <a:r>
              <a:rPr lang="it-IT" b="1" dirty="0" smtClean="0"/>
              <a:t>Infettive</a:t>
            </a:r>
          </a:p>
          <a:p>
            <a:r>
              <a:rPr lang="it-IT" b="1" dirty="0" smtClean="0"/>
              <a:t>Causa ignota</a:t>
            </a:r>
            <a:endParaRPr lang="it-IT" b="1"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79776" y="260648"/>
            <a:ext cx="6288187" cy="1745550"/>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1661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r="54454"/>
          <a:stretch/>
        </p:blipFill>
        <p:spPr>
          <a:xfrm>
            <a:off x="10839152" y="0"/>
            <a:ext cx="1335472" cy="6858000"/>
          </a:xfrm>
          <a:prstGeom prst="rect">
            <a:avLst/>
          </a:prstGeom>
        </p:spPr>
      </p:pic>
      <p:sp>
        <p:nvSpPr>
          <p:cNvPr id="3" name="Titolo 2"/>
          <p:cNvSpPr>
            <a:spLocks noGrp="1"/>
          </p:cNvSpPr>
          <p:nvPr>
            <p:ph type="title"/>
          </p:nvPr>
        </p:nvSpPr>
        <p:spPr>
          <a:xfrm>
            <a:off x="838200" y="365126"/>
            <a:ext cx="9585960" cy="897618"/>
          </a:xfrm>
        </p:spPr>
        <p:txBody>
          <a:bodyPr/>
          <a:lstStyle/>
          <a:p>
            <a:r>
              <a:rPr lang="it-IT" dirty="0" smtClean="0"/>
              <a:t>Caratterizzazione genetica</a:t>
            </a:r>
            <a:endParaRPr lang="it-IT" dirty="0"/>
          </a:p>
        </p:txBody>
      </p:sp>
      <p:sp>
        <p:nvSpPr>
          <p:cNvPr id="4" name="Segnaposto contenuto 3"/>
          <p:cNvSpPr>
            <a:spLocks noGrp="1"/>
          </p:cNvSpPr>
          <p:nvPr>
            <p:ph idx="1"/>
          </p:nvPr>
        </p:nvSpPr>
        <p:spPr>
          <a:xfrm>
            <a:off x="838200" y="1506583"/>
            <a:ext cx="9585960" cy="4670380"/>
          </a:xfrm>
        </p:spPr>
        <p:txBody>
          <a:bodyPr anchor="ctr" anchorCtr="1"/>
          <a:lstStyle/>
          <a:p>
            <a:r>
              <a:rPr lang="it-IT" dirty="0" smtClean="0"/>
              <a:t>Rilevante nelle epilessie strutturali e metaboliche di natura non acquisita</a:t>
            </a:r>
          </a:p>
          <a:p>
            <a:endParaRPr lang="it-IT" dirty="0" smtClean="0"/>
          </a:p>
          <a:p>
            <a:r>
              <a:rPr lang="it-IT" dirty="0" smtClean="0"/>
              <a:t>Le epilessie idiopatiche, in cui è da sospettare una rilevante componente genetica, si caratterizzano per eterogeneità genotipica</a:t>
            </a:r>
            <a:endParaRPr lang="it-IT" dirty="0"/>
          </a:p>
        </p:txBody>
      </p:sp>
    </p:spTree>
    <p:extLst>
      <p:ext uri="{BB962C8B-B14F-4D97-AF65-F5344CB8AC3E}">
        <p14:creationId xmlns:p14="http://schemas.microsoft.com/office/powerpoint/2010/main" val="1666140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r="54454"/>
          <a:stretch/>
        </p:blipFill>
        <p:spPr>
          <a:xfrm>
            <a:off x="10839152" y="0"/>
            <a:ext cx="1335472" cy="6858000"/>
          </a:xfrm>
          <a:prstGeom prst="rect">
            <a:avLst/>
          </a:prstGeom>
        </p:spPr>
      </p:pic>
      <p:sp>
        <p:nvSpPr>
          <p:cNvPr id="3" name="Titolo 2"/>
          <p:cNvSpPr>
            <a:spLocks noGrp="1"/>
          </p:cNvSpPr>
          <p:nvPr>
            <p:ph type="title"/>
          </p:nvPr>
        </p:nvSpPr>
        <p:spPr/>
        <p:txBody>
          <a:bodyPr/>
          <a:lstStyle/>
          <a:p>
            <a:r>
              <a:rPr lang="it-IT" smtClean="0"/>
              <a:t>Comunicazione della diagnosi</a:t>
            </a:r>
            <a:endParaRPr lang="it-IT" dirty="0"/>
          </a:p>
        </p:txBody>
      </p:sp>
      <p:sp>
        <p:nvSpPr>
          <p:cNvPr id="7" name="Segnaposto contenuto 6"/>
          <p:cNvSpPr>
            <a:spLocks noGrp="1"/>
          </p:cNvSpPr>
          <p:nvPr>
            <p:ph sz="half" idx="1"/>
          </p:nvPr>
        </p:nvSpPr>
        <p:spPr>
          <a:xfrm>
            <a:off x="838200" y="1825625"/>
            <a:ext cx="9571182" cy="2284821"/>
          </a:xfrm>
        </p:spPr>
        <p:txBody>
          <a:bodyPr>
            <a:normAutofit fontScale="92500" lnSpcReduction="20000"/>
          </a:bodyPr>
          <a:lstStyle/>
          <a:p>
            <a:r>
              <a:rPr lang="it-IT" dirty="0" smtClean="0"/>
              <a:t>Successiva alla formulazione della diagnosi</a:t>
            </a:r>
          </a:p>
          <a:p>
            <a:endParaRPr lang="it-IT" dirty="0"/>
          </a:p>
          <a:p>
            <a:r>
              <a:rPr lang="it-IT" dirty="0" smtClean="0"/>
              <a:t>La prescrizione di AED implica che la diagnosi sia stata fatta</a:t>
            </a:r>
          </a:p>
          <a:p>
            <a:r>
              <a:rPr lang="it-IT" dirty="0" smtClean="0"/>
              <a:t>L’apprendere che un paziente assume AED (anche se prescritti per altri motivi) induce a dare per scontato che il paziente sia affetto da epilessia</a:t>
            </a:r>
            <a:endParaRPr lang="it-IT" dirty="0"/>
          </a:p>
        </p:txBody>
      </p:sp>
    </p:spTree>
    <p:extLst>
      <p:ext uri="{BB962C8B-B14F-4D97-AF65-F5344CB8AC3E}">
        <p14:creationId xmlns:p14="http://schemas.microsoft.com/office/powerpoint/2010/main" val="24363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r="54454"/>
          <a:stretch/>
        </p:blipFill>
        <p:spPr>
          <a:xfrm>
            <a:off x="10839152" y="0"/>
            <a:ext cx="1335472" cy="6858000"/>
          </a:xfrm>
          <a:prstGeom prst="rect">
            <a:avLst/>
          </a:prstGeom>
        </p:spPr>
      </p:pic>
      <p:sp>
        <p:nvSpPr>
          <p:cNvPr id="3" name="Titolo 2"/>
          <p:cNvSpPr>
            <a:spLocks noGrp="1"/>
          </p:cNvSpPr>
          <p:nvPr>
            <p:ph type="title"/>
          </p:nvPr>
        </p:nvSpPr>
        <p:spPr>
          <a:xfrm>
            <a:off x="838200" y="365126"/>
            <a:ext cx="9585960" cy="897618"/>
          </a:xfrm>
        </p:spPr>
        <p:txBody>
          <a:bodyPr/>
          <a:lstStyle/>
          <a:p>
            <a:r>
              <a:rPr lang="it-IT" dirty="0" smtClean="0"/>
              <a:t>L’errore diagnostico</a:t>
            </a:r>
            <a:endParaRPr lang="it-IT" dirty="0"/>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754" y="2219325"/>
            <a:ext cx="2948215" cy="2166938"/>
          </a:xfr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1" y="1933574"/>
            <a:ext cx="2438400" cy="243840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6125" y="2209800"/>
            <a:ext cx="2628900" cy="2438400"/>
          </a:xfrm>
          <a:prstGeom prst="rect">
            <a:avLst/>
          </a:prstGeom>
        </p:spPr>
      </p:pic>
      <p:sp>
        <p:nvSpPr>
          <p:cNvPr id="8" name="CasellaDiTesto 7"/>
          <p:cNvSpPr txBox="1"/>
          <p:nvPr/>
        </p:nvSpPr>
        <p:spPr>
          <a:xfrm>
            <a:off x="695325" y="4924425"/>
            <a:ext cx="96107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4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Imaging</a:t>
            </a:r>
            <a:r>
              <a:rPr kumimoji="0" lang="it-IT" sz="4800" b="0" i="0" u="none" strike="noStrike" kern="1200" cap="none" spc="0" normalizeH="0" baseline="0" noProof="0" dirty="0" smtClean="0">
                <a:ln>
                  <a:noFill/>
                </a:ln>
                <a:solidFill>
                  <a:prstClr val="black"/>
                </a:solidFill>
                <a:effectLst/>
                <a:uLnTx/>
                <a:uFillTx/>
                <a:latin typeface="Calibri" panose="020F0502020204030204"/>
                <a:ea typeface="+mn-ea"/>
                <a:cs typeface="+mn-cs"/>
              </a:rPr>
              <a:t>         Discipline      Epilessia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it-IT" sz="48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it-IT" sz="16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it-IT" sz="48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it-IT" sz="4800" b="0" i="0" u="none" strike="noStrike" kern="1200" cap="none" spc="0" normalizeH="0" baseline="0" noProof="0" dirty="0" smtClean="0">
                <a:ln>
                  <a:noFill/>
                </a:ln>
                <a:solidFill>
                  <a:prstClr val="black"/>
                </a:solidFill>
                <a:effectLst/>
                <a:uLnTx/>
                <a:uFillTx/>
                <a:latin typeface="Calibri" panose="020F0502020204030204"/>
                <a:ea typeface="+mn-ea"/>
                <a:cs typeface="+mn-cs"/>
              </a:rPr>
              <a:t>mediche</a:t>
            </a:r>
            <a:endParaRPr kumimoji="0" lang="it-IT"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703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Fonti </a:t>
            </a:r>
            <a:r>
              <a:rPr lang="it-IT" i="1" dirty="0" smtClean="0"/>
              <a:t>cognitive</a:t>
            </a:r>
            <a:r>
              <a:rPr lang="it-IT" dirty="0" smtClean="0"/>
              <a:t> di errore diagnostico</a:t>
            </a:r>
            <a:endParaRPr lang="it-IT" dirty="0"/>
          </a:p>
        </p:txBody>
      </p:sp>
      <p:sp>
        <p:nvSpPr>
          <p:cNvPr id="3" name="Segnaposto contenuto 2"/>
          <p:cNvSpPr>
            <a:spLocks noGrp="1"/>
          </p:cNvSpPr>
          <p:nvPr>
            <p:ph idx="1"/>
          </p:nvPr>
        </p:nvSpPr>
        <p:spPr/>
        <p:txBody>
          <a:bodyPr anchor="ctr" anchorCtr="1">
            <a:normAutofit fontScale="70000" lnSpcReduction="20000"/>
          </a:bodyPr>
          <a:lstStyle/>
          <a:p>
            <a:pPr>
              <a:spcBef>
                <a:spcPts val="1200"/>
              </a:spcBef>
              <a:spcAft>
                <a:spcPts val="1200"/>
              </a:spcAft>
            </a:pPr>
            <a:r>
              <a:rPr lang="it-IT" b="1" u="sng" dirty="0"/>
              <a:t>Disponibilità</a:t>
            </a:r>
            <a:r>
              <a:rPr lang="it-IT" dirty="0"/>
              <a:t>: tendenza a giudicare </a:t>
            </a:r>
            <a:r>
              <a:rPr lang="it-IT" dirty="0" smtClean="0"/>
              <a:t>la </a:t>
            </a:r>
            <a:r>
              <a:rPr lang="it-IT" dirty="0"/>
              <a:t>diagnosi come </a:t>
            </a:r>
            <a:r>
              <a:rPr lang="it-IT" dirty="0" smtClean="0"/>
              <a:t>più probabile, </a:t>
            </a:r>
            <a:r>
              <a:rPr lang="it-IT" dirty="0"/>
              <a:t>se </a:t>
            </a:r>
            <a:r>
              <a:rPr lang="it-IT" dirty="0" smtClean="0"/>
              <a:t>è più </a:t>
            </a:r>
            <a:r>
              <a:rPr lang="it-IT" dirty="0"/>
              <a:t>facilmente recuperabili </a:t>
            </a:r>
            <a:r>
              <a:rPr lang="it-IT" dirty="0" smtClean="0"/>
              <a:t>dalla memoria.</a:t>
            </a:r>
            <a:endParaRPr lang="it-IT" dirty="0"/>
          </a:p>
          <a:p>
            <a:pPr>
              <a:spcBef>
                <a:spcPts val="1200"/>
              </a:spcBef>
              <a:spcAft>
                <a:spcPts val="1200"/>
              </a:spcAft>
            </a:pPr>
            <a:r>
              <a:rPr lang="it-IT" b="1" dirty="0" smtClean="0"/>
              <a:t>Sottovalutare la probabilità epidemiologica</a:t>
            </a:r>
            <a:r>
              <a:rPr lang="it-IT" dirty="0" smtClean="0"/>
              <a:t>: </a:t>
            </a:r>
            <a:r>
              <a:rPr lang="it-IT" dirty="0"/>
              <a:t>tendenza a ignorare il </a:t>
            </a:r>
            <a:r>
              <a:rPr lang="it-IT" dirty="0" smtClean="0"/>
              <a:t>vero tasso </a:t>
            </a:r>
            <a:r>
              <a:rPr lang="it-IT" dirty="0"/>
              <a:t>di malattia e perseguire </a:t>
            </a:r>
            <a:r>
              <a:rPr lang="it-IT" dirty="0" smtClean="0"/>
              <a:t>una diagnosi rara </a:t>
            </a:r>
            <a:r>
              <a:rPr lang="it-IT" dirty="0"/>
              <a:t>ma più </a:t>
            </a:r>
            <a:r>
              <a:rPr lang="it-IT" dirty="0" smtClean="0"/>
              <a:t>esotica.</a:t>
            </a:r>
          </a:p>
          <a:p>
            <a:pPr>
              <a:spcBef>
                <a:spcPts val="1200"/>
              </a:spcBef>
              <a:spcAft>
                <a:spcPts val="1200"/>
              </a:spcAft>
            </a:pPr>
            <a:r>
              <a:rPr lang="it-IT" b="1" dirty="0" smtClean="0"/>
              <a:t>Rappresentatività</a:t>
            </a:r>
            <a:r>
              <a:rPr lang="it-IT" dirty="0"/>
              <a:t>: tendenza a farsi guidare </a:t>
            </a:r>
            <a:r>
              <a:rPr lang="it-IT" dirty="0" smtClean="0"/>
              <a:t>da caratteristiche </a:t>
            </a:r>
            <a:r>
              <a:rPr lang="it-IT" dirty="0"/>
              <a:t>prototipiche della malattia e </a:t>
            </a:r>
            <a:r>
              <a:rPr lang="it-IT" dirty="0" smtClean="0"/>
              <a:t>trascurare le varianti atipiche.</a:t>
            </a:r>
            <a:endParaRPr lang="it-IT" dirty="0"/>
          </a:p>
          <a:p>
            <a:pPr>
              <a:spcBef>
                <a:spcPts val="1200"/>
              </a:spcBef>
              <a:spcAft>
                <a:spcPts val="1200"/>
              </a:spcAft>
            </a:pPr>
            <a:r>
              <a:rPr lang="it-IT" b="1" dirty="0" smtClean="0"/>
              <a:t>Distorsione </a:t>
            </a:r>
            <a:r>
              <a:rPr lang="it-IT" b="1" dirty="0"/>
              <a:t>di conferma</a:t>
            </a:r>
            <a:r>
              <a:rPr lang="it-IT" dirty="0"/>
              <a:t>: tendenza a cercare dati </a:t>
            </a:r>
            <a:r>
              <a:rPr lang="it-IT" dirty="0" smtClean="0"/>
              <a:t>atti a confermare</a:t>
            </a:r>
            <a:r>
              <a:rPr lang="it-IT" dirty="0"/>
              <a:t>, </a:t>
            </a:r>
            <a:r>
              <a:rPr lang="it-IT" dirty="0" smtClean="0"/>
              <a:t>e non quelli in grado di </a:t>
            </a:r>
            <a:r>
              <a:rPr lang="it-IT" dirty="0"/>
              <a:t>confutare, l'ipotesi.</a:t>
            </a:r>
          </a:p>
          <a:p>
            <a:pPr>
              <a:spcBef>
                <a:spcPts val="1200"/>
              </a:spcBef>
              <a:spcAft>
                <a:spcPts val="1200"/>
              </a:spcAft>
            </a:pPr>
            <a:r>
              <a:rPr lang="it-IT" b="1" u="sng" dirty="0" smtClean="0"/>
              <a:t>Chiusura </a:t>
            </a:r>
            <a:r>
              <a:rPr lang="it-IT" b="1" u="sng" dirty="0"/>
              <a:t>prematura</a:t>
            </a:r>
            <a:r>
              <a:rPr lang="it-IT" dirty="0"/>
              <a:t>: tendenza a fermarsi </a:t>
            </a:r>
            <a:r>
              <a:rPr lang="it-IT" dirty="0" smtClean="0"/>
              <a:t>senza considerare altre diagnosi alternative o a </a:t>
            </a:r>
            <a:r>
              <a:rPr lang="it-IT" dirty="0"/>
              <a:t>non </a:t>
            </a:r>
            <a:r>
              <a:rPr lang="it-IT" dirty="0" smtClean="0"/>
              <a:t>disporre </a:t>
            </a:r>
            <a:r>
              <a:rPr lang="it-IT" dirty="0"/>
              <a:t>il test critico o raccogliere </a:t>
            </a:r>
            <a:r>
              <a:rPr lang="it-IT" dirty="0" smtClean="0"/>
              <a:t>informazioni critiche (</a:t>
            </a:r>
            <a:r>
              <a:rPr lang="it-IT" i="1" dirty="0" smtClean="0"/>
              <a:t>o attendere i tempi necessari per diagnosi</a:t>
            </a:r>
            <a:r>
              <a:rPr lang="it-IT" dirty="0" smtClean="0"/>
              <a:t>).</a:t>
            </a:r>
            <a:endParaRPr lang="it-IT" dirty="0"/>
          </a:p>
        </p:txBody>
      </p:sp>
      <p:sp>
        <p:nvSpPr>
          <p:cNvPr id="4" name="CasellaDiTesto 3"/>
          <p:cNvSpPr txBox="1"/>
          <p:nvPr/>
        </p:nvSpPr>
        <p:spPr>
          <a:xfrm>
            <a:off x="6744072" y="6309320"/>
            <a:ext cx="338437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da </a:t>
            </a:r>
            <a:r>
              <a:rPr kumimoji="0" lang="it-IT" sz="1800" b="0" i="0" u="none" strike="noStrike" kern="1200" cap="none" spc="0" normalizeH="0" baseline="0" noProof="0" dirty="0" err="1">
                <a:ln>
                  <a:noFill/>
                </a:ln>
                <a:solidFill>
                  <a:prstClr val="black"/>
                </a:solidFill>
                <a:effectLst/>
                <a:uLnTx/>
                <a:uFillTx/>
                <a:latin typeface="Calibri"/>
                <a:ea typeface="+mn-ea"/>
                <a:cs typeface="+mn-cs"/>
              </a:rPr>
              <a:t>Croskerry</a:t>
            </a:r>
            <a:r>
              <a:rPr kumimoji="0" lang="it-IT" sz="1800" b="0" i="0" u="none" strike="noStrike" kern="1200" cap="none" spc="0" normalizeH="0" baseline="0" noProof="0" dirty="0">
                <a:ln>
                  <a:noFill/>
                </a:ln>
                <a:solidFill>
                  <a:prstClr val="black"/>
                </a:solidFill>
                <a:effectLst/>
                <a:uLnTx/>
                <a:uFillTx/>
                <a:latin typeface="Calibri"/>
                <a:ea typeface="+mn-ea"/>
                <a:cs typeface="+mn-cs"/>
              </a:rPr>
              <a:t> P. (2003)</a:t>
            </a:r>
          </a:p>
        </p:txBody>
      </p:sp>
    </p:spTree>
    <p:extLst>
      <p:ext uri="{BB962C8B-B14F-4D97-AF65-F5344CB8AC3E}">
        <p14:creationId xmlns:p14="http://schemas.microsoft.com/office/powerpoint/2010/main" val="147800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r="48855"/>
          <a:stretch/>
        </p:blipFill>
        <p:spPr>
          <a:xfrm>
            <a:off x="18772" y="0"/>
            <a:ext cx="1557480" cy="6858000"/>
          </a:xfrm>
          <a:prstGeom prst="rect">
            <a:avLst/>
          </a:prstGeom>
        </p:spPr>
      </p:pic>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2903" y="313976"/>
            <a:ext cx="8541602" cy="6470001"/>
          </a:xfrm>
        </p:spPr>
      </p:pic>
    </p:spTree>
    <p:extLst>
      <p:ext uri="{BB962C8B-B14F-4D97-AF65-F5344CB8AC3E}">
        <p14:creationId xmlns:p14="http://schemas.microsoft.com/office/powerpoint/2010/main" val="2491559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02227" cy="6858000"/>
          </a:xfrm>
          <a:prstGeom prst="rect">
            <a:avLst/>
          </a:prstGeom>
        </p:spPr>
      </p:pic>
      <p:sp>
        <p:nvSpPr>
          <p:cNvPr id="4" name="Segnaposto contenuto 3"/>
          <p:cNvSpPr>
            <a:spLocks noGrp="1"/>
          </p:cNvSpPr>
          <p:nvPr>
            <p:ph idx="1"/>
          </p:nvPr>
        </p:nvSpPr>
        <p:spPr>
          <a:xfrm>
            <a:off x="4659086" y="1825625"/>
            <a:ext cx="6694714" cy="4351338"/>
          </a:xfrm>
        </p:spPr>
        <p:txBody>
          <a:bodyPr>
            <a:normAutofit/>
          </a:bodyPr>
          <a:lstStyle/>
          <a:p>
            <a:r>
              <a:rPr lang="it-IT" sz="2000" b="1" dirty="0" err="1"/>
              <a:t>dïàgnoṡi</a:t>
            </a:r>
            <a:r>
              <a:rPr lang="it-IT" sz="2000" dirty="0"/>
              <a:t> s. f. [dal gr. </a:t>
            </a:r>
            <a:r>
              <a:rPr lang="it-IT" sz="2000" dirty="0" err="1"/>
              <a:t>διάγνωσις</a:t>
            </a:r>
            <a:r>
              <a:rPr lang="it-IT" sz="2000" dirty="0"/>
              <a:t>, </a:t>
            </a:r>
            <a:r>
              <a:rPr lang="it-IT" sz="2000"/>
              <a:t>dal </a:t>
            </a:r>
            <a:r>
              <a:rPr lang="it-IT" sz="2000" smtClean="0"/>
              <a:t>tema di δι</a:t>
            </a:r>
            <a:r>
              <a:rPr lang="it-IT" sz="2000" dirty="0" smtClean="0"/>
              <a:t>αγιγνώσκω</a:t>
            </a:r>
            <a:r>
              <a:rPr lang="it-IT" sz="2000" dirty="0"/>
              <a:t> «riconoscere attraverso»]. – </a:t>
            </a:r>
            <a:r>
              <a:rPr lang="it-IT" sz="2000" b="1" dirty="0"/>
              <a:t>1.</a:t>
            </a:r>
            <a:r>
              <a:rPr lang="it-IT" sz="2000" dirty="0"/>
              <a:t> In medicina, giudizio clinico che consiste nel riconoscere una condizione morbosa in base all’esame clinico del malato, e alle ricerche di laboratorio e strumentali: </a:t>
            </a:r>
            <a:r>
              <a:rPr lang="it-IT" sz="2000" i="1" dirty="0"/>
              <a:t>fare la d</a:t>
            </a:r>
            <a:r>
              <a:rPr lang="it-IT" sz="2000" dirty="0"/>
              <a:t>., </a:t>
            </a:r>
            <a:r>
              <a:rPr lang="it-IT" sz="2000" i="1" dirty="0"/>
              <a:t>formulare una d</a:t>
            </a:r>
            <a:r>
              <a:rPr lang="it-IT" sz="2000" dirty="0"/>
              <a:t>.; </a:t>
            </a:r>
            <a:r>
              <a:rPr lang="it-IT" sz="2000" i="1" dirty="0"/>
              <a:t>d</a:t>
            </a:r>
            <a:r>
              <a:rPr lang="it-IT" sz="2000" dirty="0"/>
              <a:t>. </a:t>
            </a:r>
            <a:r>
              <a:rPr lang="it-IT" sz="2000" i="1" dirty="0"/>
              <a:t>esatta</a:t>
            </a:r>
            <a:r>
              <a:rPr lang="it-IT" sz="2000" dirty="0"/>
              <a:t>, </a:t>
            </a:r>
            <a:r>
              <a:rPr lang="it-IT" sz="2000" i="1" dirty="0"/>
              <a:t>errata</a:t>
            </a:r>
            <a:r>
              <a:rPr lang="it-IT" sz="2000" dirty="0"/>
              <a:t>, e </a:t>
            </a:r>
            <a:r>
              <a:rPr lang="it-IT" sz="2000" i="1" dirty="0"/>
              <a:t>indovinare</a:t>
            </a:r>
            <a:r>
              <a:rPr lang="it-IT" sz="2000" dirty="0"/>
              <a:t>, </a:t>
            </a:r>
            <a:r>
              <a:rPr lang="it-IT" sz="2000" i="1" dirty="0"/>
              <a:t>sbagliare la </a:t>
            </a:r>
            <a:r>
              <a:rPr lang="it-IT" sz="2000" i="1" dirty="0" smtClean="0"/>
              <a:t>diagnosi</a:t>
            </a:r>
            <a:r>
              <a:rPr lang="it-IT" sz="2000" dirty="0" smtClean="0"/>
              <a:t>.</a:t>
            </a:r>
            <a:r>
              <a:rPr lang="it-IT" sz="2000" dirty="0"/>
              <a:t> </a:t>
            </a:r>
            <a:r>
              <a:rPr lang="it-IT" sz="2000" b="1" dirty="0"/>
              <a:t>2.</a:t>
            </a:r>
            <a:r>
              <a:rPr lang="it-IT" sz="2000" dirty="0"/>
              <a:t> </a:t>
            </a:r>
            <a:r>
              <a:rPr lang="it-IT" sz="2000" dirty="0" smtClean="0"/>
              <a:t>… [Treccani]</a:t>
            </a:r>
          </a:p>
          <a:p>
            <a:endParaRPr lang="it-IT" sz="2000" dirty="0"/>
          </a:p>
          <a:p>
            <a:pPr>
              <a:lnSpc>
                <a:spcPct val="80000"/>
              </a:lnSpc>
            </a:pPr>
            <a:r>
              <a:rPr lang="it-IT" altLang="it-IT" b="1" dirty="0">
                <a:solidFill>
                  <a:srgbClr val="FF0000"/>
                </a:solidFill>
              </a:rPr>
              <a:t>Diagnosi</a:t>
            </a:r>
            <a:r>
              <a:rPr lang="it-IT" altLang="it-IT" dirty="0"/>
              <a:t>:</a:t>
            </a:r>
          </a:p>
          <a:p>
            <a:pPr marL="457200" lvl="1" indent="0">
              <a:lnSpc>
                <a:spcPct val="80000"/>
              </a:lnSpc>
              <a:buNone/>
            </a:pPr>
            <a:r>
              <a:rPr lang="it-IT" altLang="it-IT" dirty="0"/>
              <a:t>procedura in cui si riconduce un fenomeno (o un gruppo di fenomeni), dopo averne considerato ogni aspetto, a una categoria.</a:t>
            </a:r>
          </a:p>
          <a:p>
            <a:endParaRPr lang="it-IT" sz="2000" dirty="0"/>
          </a:p>
        </p:txBody>
      </p:sp>
    </p:spTree>
    <p:extLst>
      <p:ext uri="{BB962C8B-B14F-4D97-AF65-F5344CB8AC3E}">
        <p14:creationId xmlns:p14="http://schemas.microsoft.com/office/powerpoint/2010/main" val="155190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02227" cy="6858000"/>
          </a:xfrm>
          <a:prstGeom prst="rect">
            <a:avLst/>
          </a:prstGeom>
        </p:spPr>
      </p:pic>
      <p:sp>
        <p:nvSpPr>
          <p:cNvPr id="4" name="Segnaposto contenuto 3"/>
          <p:cNvSpPr>
            <a:spLocks noGrp="1"/>
          </p:cNvSpPr>
          <p:nvPr>
            <p:ph idx="1"/>
          </p:nvPr>
        </p:nvSpPr>
        <p:spPr>
          <a:xfrm>
            <a:off x="4659086" y="566049"/>
            <a:ext cx="6694714" cy="5756374"/>
          </a:xfrm>
        </p:spPr>
        <p:txBody>
          <a:bodyPr>
            <a:normAutofit fontScale="92500" lnSpcReduction="10000"/>
          </a:bodyPr>
          <a:lstStyle/>
          <a:p>
            <a:r>
              <a:rPr lang="it-IT" dirty="0" smtClean="0"/>
              <a:t>Diagnosi di crisi epilettica</a:t>
            </a:r>
          </a:p>
          <a:p>
            <a:r>
              <a:rPr lang="it-IT" dirty="0" smtClean="0"/>
              <a:t>Diagnosi di epilessia</a:t>
            </a:r>
          </a:p>
          <a:p>
            <a:r>
              <a:rPr lang="it-IT" dirty="0" smtClean="0"/>
              <a:t>Diagnosi differenziale di evento critico</a:t>
            </a:r>
          </a:p>
          <a:p>
            <a:r>
              <a:rPr lang="it-IT" dirty="0" smtClean="0"/>
              <a:t>Diagnosi differenziale di epilessia cronica</a:t>
            </a:r>
          </a:p>
          <a:p>
            <a:r>
              <a:rPr lang="it-IT" dirty="0" smtClean="0"/>
              <a:t>Indagini neurofisiologiche</a:t>
            </a:r>
          </a:p>
          <a:p>
            <a:r>
              <a:rPr lang="it-IT" dirty="0" smtClean="0"/>
              <a:t>Diagnosi sindromica</a:t>
            </a:r>
          </a:p>
          <a:p>
            <a:r>
              <a:rPr lang="it-IT" dirty="0" smtClean="0"/>
              <a:t>Diagnosi eziologica</a:t>
            </a:r>
          </a:p>
          <a:p>
            <a:r>
              <a:rPr lang="it-IT" dirty="0" smtClean="0"/>
              <a:t>Indagini strumentali e di laboratorio</a:t>
            </a:r>
          </a:p>
          <a:p>
            <a:r>
              <a:rPr lang="it-IT" dirty="0" err="1" smtClean="0"/>
              <a:t>Neuroimaging</a:t>
            </a:r>
            <a:endParaRPr lang="it-IT" dirty="0" smtClean="0"/>
          </a:p>
          <a:p>
            <a:r>
              <a:rPr lang="it-IT" dirty="0" smtClean="0"/>
              <a:t>Caratterizzazione genetica</a:t>
            </a:r>
          </a:p>
          <a:p>
            <a:r>
              <a:rPr lang="it-IT" dirty="0" smtClean="0"/>
              <a:t>Caratterizzazione neuropsicologica</a:t>
            </a:r>
          </a:p>
          <a:p>
            <a:r>
              <a:rPr lang="it-IT" dirty="0" smtClean="0"/>
              <a:t>Comunicazione della diagnosi</a:t>
            </a:r>
          </a:p>
          <a:p>
            <a:r>
              <a:rPr lang="it-IT" dirty="0" smtClean="0"/>
              <a:t>L’errore diagnostico</a:t>
            </a:r>
            <a:endParaRPr lang="it-IT" dirty="0"/>
          </a:p>
        </p:txBody>
      </p:sp>
    </p:spTree>
    <p:extLst>
      <p:ext uri="{BB962C8B-B14F-4D97-AF65-F5344CB8AC3E}">
        <p14:creationId xmlns:p14="http://schemas.microsoft.com/office/powerpoint/2010/main" val="3158604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228600"/>
            <a:ext cx="7772400" cy="838200"/>
          </a:xfrm>
        </p:spPr>
        <p:txBody>
          <a:bodyPr/>
          <a:lstStyle/>
          <a:p>
            <a:r>
              <a:rPr lang="it-IT" altLang="it-IT" sz="2800" b="1"/>
              <a:t>METODO CLINICO IN NEUROLOGIA</a:t>
            </a:r>
          </a:p>
        </p:txBody>
      </p:sp>
      <p:sp>
        <p:nvSpPr>
          <p:cNvPr id="13315" name="Rectangle 3"/>
          <p:cNvSpPr>
            <a:spLocks noGrp="1" noChangeArrowheads="1"/>
          </p:cNvSpPr>
          <p:nvPr>
            <p:ph type="body" idx="1"/>
          </p:nvPr>
        </p:nvSpPr>
        <p:spPr>
          <a:xfrm>
            <a:off x="2209800" y="1219200"/>
            <a:ext cx="7772400" cy="4876800"/>
          </a:xfrm>
        </p:spPr>
        <p:txBody>
          <a:bodyPr/>
          <a:lstStyle/>
          <a:p>
            <a:pPr algn="ctr">
              <a:lnSpc>
                <a:spcPct val="90000"/>
              </a:lnSpc>
              <a:buFontTx/>
              <a:buNone/>
            </a:pPr>
            <a:r>
              <a:rPr lang="it-IT" altLang="it-IT" sz="2400" b="1">
                <a:solidFill>
                  <a:srgbClr val="000099"/>
                </a:solidFill>
              </a:rPr>
              <a:t>ANAMNESI  E  OSSERVAZIONE</a:t>
            </a:r>
          </a:p>
          <a:p>
            <a:pPr algn="ctr">
              <a:lnSpc>
                <a:spcPct val="90000"/>
              </a:lnSpc>
              <a:buFontTx/>
              <a:buNone/>
            </a:pPr>
            <a:r>
              <a:rPr lang="it-IT" altLang="it-IT" sz="2400" b="1">
                <a:solidFill>
                  <a:srgbClr val="000099"/>
                </a:solidFill>
              </a:rPr>
              <a:t>ipotesi di localizzazione anatomica</a:t>
            </a:r>
          </a:p>
          <a:p>
            <a:pPr algn="ctr">
              <a:lnSpc>
                <a:spcPct val="90000"/>
              </a:lnSpc>
              <a:buFontTx/>
              <a:buNone/>
            </a:pPr>
            <a:r>
              <a:rPr lang="it-IT" altLang="it-IT" sz="2400" b="1">
                <a:solidFill>
                  <a:srgbClr val="000099"/>
                </a:solidFill>
                <a:sym typeface="Symbol" pitchFamily="18" charset="2"/>
              </a:rPr>
              <a:t></a:t>
            </a:r>
            <a:endParaRPr lang="it-IT" altLang="it-IT" sz="2400" b="1">
              <a:solidFill>
                <a:srgbClr val="000099"/>
              </a:solidFill>
            </a:endParaRPr>
          </a:p>
          <a:p>
            <a:pPr algn="ctr">
              <a:lnSpc>
                <a:spcPct val="90000"/>
              </a:lnSpc>
              <a:buFontTx/>
              <a:buNone/>
            </a:pPr>
            <a:r>
              <a:rPr lang="it-IT" altLang="it-IT" sz="2400" b="1">
                <a:solidFill>
                  <a:srgbClr val="000099"/>
                </a:solidFill>
              </a:rPr>
              <a:t>ESAME OBIETTIVO (“mirato”)</a:t>
            </a:r>
          </a:p>
          <a:p>
            <a:pPr algn="ctr">
              <a:lnSpc>
                <a:spcPct val="90000"/>
              </a:lnSpc>
              <a:buFontTx/>
              <a:buNone/>
            </a:pPr>
            <a:r>
              <a:rPr lang="it-IT" altLang="it-IT" sz="2400" b="1">
                <a:solidFill>
                  <a:srgbClr val="000099"/>
                </a:solidFill>
              </a:rPr>
              <a:t>sintomi + segni </a:t>
            </a:r>
            <a:r>
              <a:rPr lang="it-IT" altLang="it-IT" sz="2400" b="1">
                <a:solidFill>
                  <a:srgbClr val="000099"/>
                </a:solidFill>
                <a:sym typeface="Symbol" pitchFamily="18" charset="2"/>
              </a:rPr>
              <a:t> diagnosi sindromica</a:t>
            </a:r>
          </a:p>
          <a:p>
            <a:pPr algn="ctr">
              <a:lnSpc>
                <a:spcPct val="90000"/>
              </a:lnSpc>
              <a:buFontTx/>
              <a:buNone/>
            </a:pPr>
            <a:r>
              <a:rPr lang="it-IT" altLang="it-IT" sz="2400" b="1">
                <a:solidFill>
                  <a:srgbClr val="000099"/>
                </a:solidFill>
                <a:sym typeface="Symbol" pitchFamily="18" charset="2"/>
              </a:rPr>
              <a:t></a:t>
            </a:r>
          </a:p>
          <a:p>
            <a:pPr algn="ctr">
              <a:lnSpc>
                <a:spcPct val="90000"/>
              </a:lnSpc>
              <a:buFontTx/>
              <a:buNone/>
            </a:pPr>
            <a:r>
              <a:rPr lang="it-IT" altLang="it-IT" sz="2400" b="1">
                <a:solidFill>
                  <a:srgbClr val="000099"/>
                </a:solidFill>
                <a:sym typeface="Symbol" pitchFamily="18" charset="2"/>
              </a:rPr>
              <a:t>diagnosi anatomica</a:t>
            </a:r>
          </a:p>
          <a:p>
            <a:pPr algn="ctr">
              <a:lnSpc>
                <a:spcPct val="90000"/>
              </a:lnSpc>
              <a:buFontTx/>
              <a:buNone/>
            </a:pPr>
            <a:r>
              <a:rPr lang="it-IT" altLang="it-IT" sz="2400" b="1">
                <a:solidFill>
                  <a:srgbClr val="000099"/>
                </a:solidFill>
                <a:sym typeface="Symbol" pitchFamily="18" charset="2"/>
              </a:rPr>
              <a:t>ipotesi eziologica</a:t>
            </a:r>
          </a:p>
          <a:p>
            <a:pPr algn="ctr">
              <a:lnSpc>
                <a:spcPct val="90000"/>
              </a:lnSpc>
              <a:buFontTx/>
              <a:buNone/>
            </a:pPr>
            <a:r>
              <a:rPr lang="it-IT" altLang="it-IT" sz="2400" b="1">
                <a:solidFill>
                  <a:srgbClr val="000099"/>
                </a:solidFill>
                <a:sym typeface="Symbol" pitchFamily="18" charset="2"/>
              </a:rPr>
              <a:t></a:t>
            </a:r>
          </a:p>
          <a:p>
            <a:pPr algn="ctr">
              <a:lnSpc>
                <a:spcPct val="90000"/>
              </a:lnSpc>
              <a:buFontTx/>
              <a:buNone/>
            </a:pPr>
            <a:r>
              <a:rPr lang="it-IT" altLang="it-IT" sz="2400" b="1">
                <a:solidFill>
                  <a:srgbClr val="000099"/>
                </a:solidFill>
                <a:sym typeface="Symbol" pitchFamily="18" charset="2"/>
              </a:rPr>
              <a:t>INDAGINI PARACLINICHE</a:t>
            </a:r>
          </a:p>
          <a:p>
            <a:pPr algn="ctr" eaLnBrk="0" hangingPunct="0">
              <a:lnSpc>
                <a:spcPct val="90000"/>
              </a:lnSpc>
              <a:spcBef>
                <a:spcPct val="0"/>
              </a:spcBef>
              <a:buFontTx/>
              <a:buNone/>
            </a:pPr>
            <a:r>
              <a:rPr lang="it-IT" altLang="it-IT" sz="2400" b="1">
                <a:solidFill>
                  <a:srgbClr val="000099"/>
                </a:solidFill>
                <a:sym typeface="Symbol" pitchFamily="18" charset="2"/>
              </a:rPr>
              <a:t></a:t>
            </a:r>
          </a:p>
          <a:p>
            <a:pPr algn="ctr" eaLnBrk="0" hangingPunct="0">
              <a:lnSpc>
                <a:spcPct val="90000"/>
              </a:lnSpc>
              <a:spcBef>
                <a:spcPct val="0"/>
              </a:spcBef>
              <a:buFontTx/>
              <a:buNone/>
            </a:pPr>
            <a:r>
              <a:rPr lang="it-IT" altLang="it-IT" sz="2400" b="1">
                <a:solidFill>
                  <a:srgbClr val="000099"/>
                </a:solidFill>
                <a:sym typeface="Symbol" pitchFamily="18" charset="2"/>
              </a:rPr>
              <a:t>diagnosi eziologica</a:t>
            </a:r>
          </a:p>
          <a:p>
            <a:pPr algn="ctr">
              <a:lnSpc>
                <a:spcPct val="90000"/>
              </a:lnSpc>
              <a:buFontTx/>
              <a:buNone/>
            </a:pPr>
            <a:r>
              <a:rPr lang="it-IT" altLang="it-IT" sz="2400" b="1">
                <a:solidFill>
                  <a:srgbClr val="000099"/>
                </a:solidFill>
              </a:rPr>
              <a:t>diagnosi funzionale</a:t>
            </a:r>
          </a:p>
        </p:txBody>
      </p:sp>
    </p:spTree>
    <p:extLst>
      <p:ext uri="{BB962C8B-B14F-4D97-AF65-F5344CB8AC3E}">
        <p14:creationId xmlns:p14="http://schemas.microsoft.com/office/powerpoint/2010/main" val="3839812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02227" cy="6858000"/>
          </a:xfrm>
          <a:prstGeom prst="rect">
            <a:avLst/>
          </a:prstGeom>
        </p:spPr>
      </p:pic>
      <p:sp>
        <p:nvSpPr>
          <p:cNvPr id="3" name="Titolo 2"/>
          <p:cNvSpPr>
            <a:spLocks noGrp="1"/>
          </p:cNvSpPr>
          <p:nvPr>
            <p:ph type="title"/>
          </p:nvPr>
        </p:nvSpPr>
        <p:spPr>
          <a:xfrm>
            <a:off x="4659086" y="365125"/>
            <a:ext cx="6694714" cy="1325563"/>
          </a:xfrm>
        </p:spPr>
        <p:txBody>
          <a:bodyPr/>
          <a:lstStyle/>
          <a:p>
            <a:r>
              <a:rPr lang="it-IT" dirty="0" smtClean="0"/>
              <a:t>Diagnosi di crisi epilettica</a:t>
            </a:r>
            <a:endParaRPr lang="it-IT" dirty="0"/>
          </a:p>
        </p:txBody>
      </p:sp>
      <p:sp>
        <p:nvSpPr>
          <p:cNvPr id="4" name="Segnaposto contenuto 3"/>
          <p:cNvSpPr>
            <a:spLocks noGrp="1"/>
          </p:cNvSpPr>
          <p:nvPr>
            <p:ph idx="1"/>
          </p:nvPr>
        </p:nvSpPr>
        <p:spPr>
          <a:xfrm>
            <a:off x="4659086" y="1825625"/>
            <a:ext cx="6694714" cy="4351338"/>
          </a:xfrm>
        </p:spPr>
        <p:txBody>
          <a:bodyPr anchor="ctr" anchorCtr="1">
            <a:normAutofit/>
          </a:bodyPr>
          <a:lstStyle/>
          <a:p>
            <a:pPr marL="342900" lvl="0" indent="-342900" fontAlgn="base">
              <a:lnSpc>
                <a:spcPct val="100000"/>
              </a:lnSpc>
              <a:spcBef>
                <a:spcPct val="20000"/>
              </a:spcBef>
              <a:spcAft>
                <a:spcPct val="0"/>
              </a:spcAft>
              <a:buFontTx/>
              <a:buChar char="•"/>
            </a:pPr>
            <a:r>
              <a:rPr lang="it-IT" altLang="it-IT" sz="2000" kern="0" dirty="0">
                <a:solidFill>
                  <a:srgbClr val="000000"/>
                </a:solidFill>
                <a:latin typeface="Verdana"/>
              </a:rPr>
              <a:t>La diagnosi di una crisi è basata sulla comparsa di sintomi o segni caratteristici.</a:t>
            </a:r>
          </a:p>
          <a:p>
            <a:pPr marL="342900" lvl="0" indent="-342900" fontAlgn="base">
              <a:lnSpc>
                <a:spcPct val="100000"/>
              </a:lnSpc>
              <a:spcBef>
                <a:spcPct val="20000"/>
              </a:spcBef>
              <a:spcAft>
                <a:spcPct val="0"/>
              </a:spcAft>
              <a:buFontTx/>
              <a:buChar char="•"/>
            </a:pPr>
            <a:endParaRPr lang="it-IT" altLang="it-IT" sz="2000" kern="0" dirty="0">
              <a:solidFill>
                <a:srgbClr val="000000"/>
              </a:solidFill>
              <a:latin typeface="Verdana"/>
            </a:endParaRPr>
          </a:p>
          <a:p>
            <a:pPr marL="342900" lvl="0" indent="-342900" fontAlgn="base">
              <a:lnSpc>
                <a:spcPct val="100000"/>
              </a:lnSpc>
              <a:spcBef>
                <a:spcPct val="20000"/>
              </a:spcBef>
              <a:spcAft>
                <a:spcPct val="0"/>
              </a:spcAft>
              <a:buFontTx/>
              <a:buChar char="•"/>
            </a:pPr>
            <a:r>
              <a:rPr lang="it-IT" altLang="it-IT" sz="2000" kern="0" dirty="0">
                <a:solidFill>
                  <a:srgbClr val="000000"/>
                </a:solidFill>
                <a:latin typeface="Verdana"/>
              </a:rPr>
              <a:t>La diagnosi non dipende primitivamente dai risultati di indagini strumentali, ma: </a:t>
            </a:r>
          </a:p>
          <a:p>
            <a:pPr marL="742950" lvl="1" indent="-285750" fontAlgn="base">
              <a:lnSpc>
                <a:spcPct val="100000"/>
              </a:lnSpc>
              <a:spcBef>
                <a:spcPct val="20000"/>
              </a:spcBef>
              <a:spcAft>
                <a:spcPct val="0"/>
              </a:spcAft>
              <a:buFontTx/>
              <a:buChar char="–"/>
            </a:pPr>
            <a:r>
              <a:rPr lang="it-IT" altLang="it-IT" sz="2000" kern="0" dirty="0">
                <a:solidFill>
                  <a:srgbClr val="000000"/>
                </a:solidFill>
                <a:latin typeface="Verdana"/>
              </a:rPr>
              <a:t>dalle informazioni ottenute con una dettagliata intervista del paziente e dei testimoni della crisi;</a:t>
            </a:r>
          </a:p>
          <a:p>
            <a:pPr marL="742950" lvl="1" indent="-285750" fontAlgn="base">
              <a:lnSpc>
                <a:spcPct val="100000"/>
              </a:lnSpc>
              <a:spcBef>
                <a:spcPct val="20000"/>
              </a:spcBef>
              <a:spcAft>
                <a:spcPct val="0"/>
              </a:spcAft>
              <a:buFontTx/>
              <a:buChar char="–"/>
            </a:pPr>
            <a:r>
              <a:rPr lang="it-IT" altLang="it-IT" sz="2000" kern="0" dirty="0">
                <a:solidFill>
                  <a:srgbClr val="000000"/>
                </a:solidFill>
                <a:latin typeface="Verdana"/>
              </a:rPr>
              <a:t>e dall’esame neurologico.</a:t>
            </a:r>
          </a:p>
          <a:p>
            <a:pPr marL="742950" lvl="1" indent="-285750" fontAlgn="base">
              <a:lnSpc>
                <a:spcPct val="100000"/>
              </a:lnSpc>
              <a:spcBef>
                <a:spcPct val="20000"/>
              </a:spcBef>
              <a:spcAft>
                <a:spcPct val="0"/>
              </a:spcAft>
              <a:buFontTx/>
              <a:buChar char="–"/>
            </a:pPr>
            <a:r>
              <a:rPr lang="it-IT" altLang="it-IT" sz="2000" kern="0" dirty="0">
                <a:solidFill>
                  <a:srgbClr val="000000"/>
                </a:solidFill>
                <a:latin typeface="Verdana"/>
              </a:rPr>
              <a:t>Utili video amatoriali degli eventi critici</a:t>
            </a:r>
            <a:r>
              <a:rPr lang="it-IT" altLang="it-IT" sz="2000" kern="0" dirty="0" smtClean="0">
                <a:solidFill>
                  <a:srgbClr val="000000"/>
                </a:solidFill>
                <a:latin typeface="Verdana"/>
              </a:rPr>
              <a:t>.</a:t>
            </a:r>
            <a:endParaRPr lang="it-IT" altLang="it-IT" sz="2000" kern="0" dirty="0">
              <a:solidFill>
                <a:srgbClr val="000000"/>
              </a:solidFill>
              <a:latin typeface="Verdana"/>
            </a:endParaRPr>
          </a:p>
        </p:txBody>
      </p:sp>
    </p:spTree>
    <p:extLst>
      <p:ext uri="{BB962C8B-B14F-4D97-AF65-F5344CB8AC3E}">
        <p14:creationId xmlns:p14="http://schemas.microsoft.com/office/powerpoint/2010/main" val="332150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02227" cy="6858000"/>
          </a:xfrm>
          <a:prstGeom prst="rect">
            <a:avLst/>
          </a:prstGeom>
        </p:spPr>
      </p:pic>
      <p:sp>
        <p:nvSpPr>
          <p:cNvPr id="3" name="Titolo 2"/>
          <p:cNvSpPr>
            <a:spLocks noGrp="1"/>
          </p:cNvSpPr>
          <p:nvPr>
            <p:ph type="title"/>
          </p:nvPr>
        </p:nvSpPr>
        <p:spPr>
          <a:xfrm>
            <a:off x="4659086" y="980264"/>
            <a:ext cx="6694714" cy="1325563"/>
          </a:xfrm>
        </p:spPr>
        <p:txBody>
          <a:bodyPr>
            <a:normAutofit/>
          </a:bodyPr>
          <a:lstStyle/>
          <a:p>
            <a:r>
              <a:rPr lang="it-IT" sz="4000" dirty="0" smtClean="0"/>
              <a:t>Diagnosi certa di crisi epilettica</a:t>
            </a:r>
            <a:endParaRPr lang="it-IT" sz="4000" dirty="0"/>
          </a:p>
        </p:txBody>
      </p:sp>
      <p:sp>
        <p:nvSpPr>
          <p:cNvPr id="4" name="Segnaposto contenuto 3"/>
          <p:cNvSpPr>
            <a:spLocks noGrp="1"/>
          </p:cNvSpPr>
          <p:nvPr>
            <p:ph idx="1"/>
          </p:nvPr>
        </p:nvSpPr>
        <p:spPr>
          <a:xfrm>
            <a:off x="4659086" y="2091625"/>
            <a:ext cx="6694714" cy="4351338"/>
          </a:xfrm>
        </p:spPr>
        <p:txBody>
          <a:bodyPr anchor="ctr" anchorCtr="1">
            <a:normAutofit/>
          </a:bodyPr>
          <a:lstStyle/>
          <a:p>
            <a:pPr marL="342900" lvl="0" indent="-342900" fontAlgn="base">
              <a:lnSpc>
                <a:spcPct val="100000"/>
              </a:lnSpc>
              <a:spcBef>
                <a:spcPct val="20000"/>
              </a:spcBef>
              <a:spcAft>
                <a:spcPct val="0"/>
              </a:spcAft>
              <a:buFontTx/>
              <a:buChar char="•"/>
            </a:pPr>
            <a:r>
              <a:rPr lang="it-IT" sz="2400" dirty="0"/>
              <a:t>Una crisi epilettica consiste nell’occorrenza transitoria di segni e/o sintomi dovuti a una attività neuronale anomala, eccessiva o sincronizzata a livello cerebrale</a:t>
            </a:r>
            <a:r>
              <a:rPr lang="it-IT" sz="2400" dirty="0" smtClean="0"/>
              <a:t>. </a:t>
            </a:r>
            <a:r>
              <a:rPr lang="it-IT" sz="2000" dirty="0" smtClean="0"/>
              <a:t>[ILAE 2005]</a:t>
            </a:r>
          </a:p>
          <a:p>
            <a:pPr marL="342900" lvl="0" indent="-342900" fontAlgn="base">
              <a:lnSpc>
                <a:spcPct val="100000"/>
              </a:lnSpc>
              <a:spcBef>
                <a:spcPct val="20000"/>
              </a:spcBef>
              <a:spcAft>
                <a:spcPct val="0"/>
              </a:spcAft>
              <a:buFontTx/>
              <a:buChar char="•"/>
            </a:pPr>
            <a:endParaRPr lang="it-IT" sz="2000" dirty="0" smtClean="0"/>
          </a:p>
          <a:p>
            <a:r>
              <a:rPr lang="it-IT" altLang="it-IT" sz="2400" dirty="0" smtClean="0"/>
              <a:t>“Gold </a:t>
            </a:r>
            <a:r>
              <a:rPr lang="it-IT" altLang="it-IT" sz="2400" dirty="0"/>
              <a:t>standard</a:t>
            </a:r>
            <a:r>
              <a:rPr lang="it-IT" altLang="it-IT" sz="2400" dirty="0" smtClean="0"/>
              <a:t>” diagnostico:</a:t>
            </a:r>
            <a:endParaRPr lang="it-IT" altLang="it-IT" sz="2400" dirty="0"/>
          </a:p>
          <a:p>
            <a:pPr>
              <a:buFontTx/>
              <a:buNone/>
            </a:pPr>
            <a:r>
              <a:rPr lang="it-IT" altLang="it-IT" sz="2400" dirty="0"/>
              <a:t>	</a:t>
            </a:r>
            <a:r>
              <a:rPr lang="it-IT" altLang="it-IT" sz="2400" dirty="0" smtClean="0"/>
              <a:t>registrazione </a:t>
            </a:r>
            <a:r>
              <a:rPr lang="it-IT" altLang="it-IT" sz="2400" dirty="0"/>
              <a:t>video-</a:t>
            </a:r>
            <a:r>
              <a:rPr lang="it-IT" altLang="it-IT" sz="2400" dirty="0" err="1"/>
              <a:t>EEGrafica</a:t>
            </a:r>
            <a:r>
              <a:rPr lang="it-IT" altLang="it-IT" sz="2400" dirty="0"/>
              <a:t> </a:t>
            </a:r>
            <a:r>
              <a:rPr lang="it-IT" altLang="it-IT" sz="2400" dirty="0" smtClean="0"/>
              <a:t>critica</a:t>
            </a:r>
          </a:p>
          <a:p>
            <a:pPr>
              <a:buFontTx/>
              <a:buNone/>
            </a:pPr>
            <a:endParaRPr lang="it-IT" altLang="it-IT" sz="2400" dirty="0"/>
          </a:p>
          <a:p>
            <a:pPr>
              <a:buFontTx/>
              <a:buNone/>
            </a:pPr>
            <a:r>
              <a:rPr lang="it-IT" altLang="it-IT" sz="1800" dirty="0" smtClean="0"/>
              <a:t>N.B. Pur rari, esistono EEG critici falsamente negativi.</a:t>
            </a:r>
            <a:endParaRPr lang="it-IT" altLang="it-IT" sz="1800" dirty="0"/>
          </a:p>
          <a:p>
            <a:pPr marL="342900" lvl="0" indent="-342900" fontAlgn="base">
              <a:lnSpc>
                <a:spcPct val="100000"/>
              </a:lnSpc>
              <a:spcBef>
                <a:spcPct val="20000"/>
              </a:spcBef>
              <a:spcAft>
                <a:spcPct val="0"/>
              </a:spcAft>
              <a:buFontTx/>
              <a:buChar char="•"/>
            </a:pPr>
            <a:endParaRPr lang="it-IT" altLang="it-IT" sz="2000" kern="0" dirty="0">
              <a:solidFill>
                <a:srgbClr val="000000"/>
              </a:solidFill>
              <a:latin typeface="Verdana"/>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598" y="239949"/>
            <a:ext cx="1354297" cy="1106714"/>
          </a:xfrm>
          <a:prstGeom prst="rect">
            <a:avLst/>
          </a:prstGeom>
        </p:spPr>
      </p:pic>
    </p:spTree>
    <p:extLst>
      <p:ext uri="{BB962C8B-B14F-4D97-AF65-F5344CB8AC3E}">
        <p14:creationId xmlns:p14="http://schemas.microsoft.com/office/powerpoint/2010/main" val="204332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02227" cy="6858000"/>
          </a:xfrm>
          <a:prstGeom prst="rect">
            <a:avLst/>
          </a:prstGeom>
        </p:spPr>
      </p:pic>
      <p:sp>
        <p:nvSpPr>
          <p:cNvPr id="3" name="Titolo 2"/>
          <p:cNvSpPr>
            <a:spLocks noGrp="1"/>
          </p:cNvSpPr>
          <p:nvPr>
            <p:ph type="title"/>
          </p:nvPr>
        </p:nvSpPr>
        <p:spPr>
          <a:xfrm>
            <a:off x="4659086" y="365125"/>
            <a:ext cx="6694714" cy="1325563"/>
          </a:xfrm>
        </p:spPr>
        <p:txBody>
          <a:bodyPr/>
          <a:lstStyle/>
          <a:p>
            <a:r>
              <a:rPr lang="it-IT" dirty="0" smtClean="0"/>
              <a:t>Diagnosi di epilessia</a:t>
            </a:r>
            <a:endParaRPr lang="it-IT" dirty="0"/>
          </a:p>
        </p:txBody>
      </p:sp>
      <p:sp>
        <p:nvSpPr>
          <p:cNvPr id="4" name="Segnaposto contenuto 3"/>
          <p:cNvSpPr>
            <a:spLocks noGrp="1"/>
          </p:cNvSpPr>
          <p:nvPr>
            <p:ph idx="1"/>
          </p:nvPr>
        </p:nvSpPr>
        <p:spPr>
          <a:xfrm>
            <a:off x="4659086" y="1825625"/>
            <a:ext cx="6694714" cy="4351338"/>
          </a:xfrm>
        </p:spPr>
        <p:txBody>
          <a:bodyPr>
            <a:normAutofit/>
          </a:bodyPr>
          <a:lstStyle/>
          <a:p>
            <a:r>
              <a:rPr lang="it-IT" sz="2400" dirty="0"/>
              <a:t>L’epilessia è un disturbo cerebrale caratterizzato da una persistente predisposizione a sviluppare crisi epilettiche e dalle </a:t>
            </a:r>
            <a:r>
              <a:rPr lang="it-IT" sz="2400" dirty="0" smtClean="0"/>
              <a:t>conseguenze neuro-biologiche</a:t>
            </a:r>
            <a:r>
              <a:rPr lang="it-IT" sz="2400" dirty="0"/>
              <a:t>, cognitive, psicologiche e sociali di questa condizione. La definizione di epilessia richiede il verificarsi di almeno una crisi epilettica</a:t>
            </a:r>
            <a:r>
              <a:rPr lang="it-IT" sz="2400" dirty="0" smtClean="0"/>
              <a:t>. </a:t>
            </a:r>
            <a:r>
              <a:rPr lang="it-IT" sz="2000" dirty="0" smtClean="0"/>
              <a:t>[ILAE, </a:t>
            </a:r>
            <a:r>
              <a:rPr lang="it-IT" sz="2000" smtClean="0"/>
              <a:t>2005]</a:t>
            </a:r>
          </a:p>
          <a:p>
            <a:endParaRPr lang="it-IT" sz="2000" dirty="0"/>
          </a:p>
        </p:txBody>
      </p:sp>
    </p:spTree>
    <p:extLst>
      <p:ext uri="{BB962C8B-B14F-4D97-AF65-F5344CB8AC3E}">
        <p14:creationId xmlns:p14="http://schemas.microsoft.com/office/powerpoint/2010/main" val="1906848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r="48855"/>
          <a:stretch/>
        </p:blipFill>
        <p:spPr>
          <a:xfrm>
            <a:off x="18772" y="0"/>
            <a:ext cx="1557480" cy="6858000"/>
          </a:xfrm>
          <a:prstGeom prst="rect">
            <a:avLst/>
          </a:prstGeom>
        </p:spPr>
      </p:pic>
      <p:sp>
        <p:nvSpPr>
          <p:cNvPr id="3" name="Titolo 2"/>
          <p:cNvSpPr>
            <a:spLocks noGrp="1"/>
          </p:cNvSpPr>
          <p:nvPr>
            <p:ph type="title"/>
          </p:nvPr>
        </p:nvSpPr>
        <p:spPr>
          <a:xfrm>
            <a:off x="1828800" y="365125"/>
            <a:ext cx="9526588" cy="1325563"/>
          </a:xfrm>
        </p:spPr>
        <p:txBody>
          <a:bodyPr/>
          <a:lstStyle/>
          <a:p>
            <a:pPr algn="ctr"/>
            <a:r>
              <a:rPr lang="it-IT" dirty="0" smtClean="0"/>
              <a:t>Crisi epilettica   #   Epilessia</a:t>
            </a:r>
            <a:endParaRPr lang="it-IT" dirty="0"/>
          </a:p>
        </p:txBody>
      </p:sp>
      <p:sp>
        <p:nvSpPr>
          <p:cNvPr id="5" name="Segnaposto contenuto 4"/>
          <p:cNvSpPr>
            <a:spLocks noGrp="1"/>
          </p:cNvSpPr>
          <p:nvPr>
            <p:ph sz="half" idx="2"/>
          </p:nvPr>
        </p:nvSpPr>
        <p:spPr>
          <a:xfrm>
            <a:off x="2484582" y="1690688"/>
            <a:ext cx="4325787" cy="4498975"/>
          </a:xfrm>
        </p:spPr>
        <p:txBody>
          <a:bodyPr/>
          <a:lstStyle/>
          <a:p>
            <a:pPr marL="0" indent="0">
              <a:buNone/>
            </a:pPr>
            <a:r>
              <a:rPr lang="it-IT" dirty="0" smtClean="0"/>
              <a:t>Crisi acute sintomatiche</a:t>
            </a:r>
          </a:p>
          <a:p>
            <a:pPr marL="0" indent="0">
              <a:buNone/>
            </a:pPr>
            <a:r>
              <a:rPr lang="it-IT" sz="2400" dirty="0" smtClean="0"/>
              <a:t>= aumento del rischio di epilessia</a:t>
            </a:r>
            <a:endParaRPr lang="it-IT" sz="2400" dirty="0"/>
          </a:p>
        </p:txBody>
      </p:sp>
      <p:sp>
        <p:nvSpPr>
          <p:cNvPr id="7" name="Segnaposto contenuto 6"/>
          <p:cNvSpPr>
            <a:spLocks noGrp="1"/>
          </p:cNvSpPr>
          <p:nvPr>
            <p:ph sz="quarter" idx="4"/>
          </p:nvPr>
        </p:nvSpPr>
        <p:spPr>
          <a:xfrm>
            <a:off x="7213600" y="1690688"/>
            <a:ext cx="4141787" cy="4498975"/>
          </a:xfrm>
        </p:spPr>
        <p:txBody>
          <a:bodyPr/>
          <a:lstStyle/>
          <a:p>
            <a:pPr marL="0" indent="0">
              <a:buNone/>
            </a:pPr>
            <a:r>
              <a:rPr lang="it-IT" dirty="0" smtClean="0"/>
              <a:t>Crisi sintomatica remota</a:t>
            </a:r>
          </a:p>
          <a:p>
            <a:pPr marL="0" indent="0">
              <a:buNone/>
            </a:pPr>
            <a:r>
              <a:rPr lang="it-IT" sz="2400" dirty="0" smtClean="0"/>
              <a:t>= elevata probabilità di esordio di epilessia</a:t>
            </a:r>
            <a:endParaRPr lang="it-IT" sz="2400" dirty="0"/>
          </a:p>
        </p:txBody>
      </p:sp>
      <p:pic>
        <p:nvPicPr>
          <p:cNvPr id="9" name="Picture 2"/>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l="2234" r="1675" b="2290"/>
          <a:stretch>
            <a:fillRect/>
          </a:stretch>
        </p:blipFill>
        <p:spPr bwMode="auto">
          <a:xfrm>
            <a:off x="3475034" y="2930136"/>
            <a:ext cx="6694193" cy="353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90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r="54454"/>
          <a:stretch/>
        </p:blipFill>
        <p:spPr>
          <a:xfrm>
            <a:off x="10839152" y="0"/>
            <a:ext cx="1335472" cy="6858000"/>
          </a:xfrm>
          <a:prstGeom prst="rect">
            <a:avLst/>
          </a:prstGeom>
        </p:spPr>
      </p:pic>
      <p:sp>
        <p:nvSpPr>
          <p:cNvPr id="3" name="Titolo 2"/>
          <p:cNvSpPr>
            <a:spLocks noGrp="1"/>
          </p:cNvSpPr>
          <p:nvPr>
            <p:ph type="title"/>
          </p:nvPr>
        </p:nvSpPr>
        <p:spPr>
          <a:xfrm>
            <a:off x="838200" y="365126"/>
            <a:ext cx="9585960" cy="897618"/>
          </a:xfrm>
        </p:spPr>
        <p:txBody>
          <a:bodyPr/>
          <a:lstStyle/>
          <a:p>
            <a:r>
              <a:rPr lang="it-IT" dirty="0" smtClean="0"/>
              <a:t>Indagini neurofisiologiche</a:t>
            </a:r>
            <a:endParaRPr lang="it-IT" dirty="0"/>
          </a:p>
        </p:txBody>
      </p:sp>
      <p:pic>
        <p:nvPicPr>
          <p:cNvPr id="5" name="Segnaposto contenuto 4"/>
          <p:cNvPicPr>
            <a:picLocks noGrp="1" noChangeAspect="1"/>
          </p:cNvPicPr>
          <p:nvPr>
            <p:ph idx="1"/>
          </p:nvPr>
        </p:nvPicPr>
        <p:blipFill>
          <a:blip r:embed="rId3"/>
          <a:stretch>
            <a:fillRect/>
          </a:stretch>
        </p:blipFill>
        <p:spPr>
          <a:xfrm>
            <a:off x="389044" y="2309962"/>
            <a:ext cx="6081751" cy="2188667"/>
          </a:xfrm>
          <a:prstGeom prst="rect">
            <a:avLst/>
          </a:prstGeom>
        </p:spPr>
      </p:pic>
      <p:pic>
        <p:nvPicPr>
          <p:cNvPr id="6" name="Immagine 5"/>
          <p:cNvPicPr>
            <a:picLocks noChangeAspect="1"/>
          </p:cNvPicPr>
          <p:nvPr/>
        </p:nvPicPr>
        <p:blipFill>
          <a:blip r:embed="rId4"/>
          <a:stretch>
            <a:fillRect/>
          </a:stretch>
        </p:blipFill>
        <p:spPr>
          <a:xfrm>
            <a:off x="719309" y="1902596"/>
            <a:ext cx="3076650" cy="303733"/>
          </a:xfrm>
          <a:prstGeom prst="rect">
            <a:avLst/>
          </a:prstGeom>
        </p:spPr>
      </p:pic>
      <p:pic>
        <p:nvPicPr>
          <p:cNvPr id="7" name="Immagine 6"/>
          <p:cNvPicPr>
            <a:picLocks noChangeAspect="1"/>
          </p:cNvPicPr>
          <p:nvPr/>
        </p:nvPicPr>
        <p:blipFill>
          <a:blip r:embed="rId5"/>
          <a:stretch>
            <a:fillRect/>
          </a:stretch>
        </p:blipFill>
        <p:spPr>
          <a:xfrm>
            <a:off x="6263516" y="1571306"/>
            <a:ext cx="4364550" cy="4725734"/>
          </a:xfrm>
          <a:prstGeom prst="rect">
            <a:avLst/>
          </a:prstGeom>
        </p:spPr>
      </p:pic>
      <p:sp>
        <p:nvSpPr>
          <p:cNvPr id="4" name="CasellaDiTesto 3"/>
          <p:cNvSpPr txBox="1"/>
          <p:nvPr/>
        </p:nvSpPr>
        <p:spPr>
          <a:xfrm>
            <a:off x="748923" y="4728756"/>
            <a:ext cx="216843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t>Ma se mi toccano</a:t>
            </a:r>
            <a:b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br>
            <a: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t>dov’è il mio debole,</a:t>
            </a:r>
            <a:b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br>
            <a: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t>sarò una vipera</a:t>
            </a:r>
            <a:b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br>
            <a: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t>e cento trappole</a:t>
            </a:r>
            <a:b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br>
            <a: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t>prima di cedere</a:t>
            </a:r>
            <a:b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br>
            <a:r>
              <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rPr>
              <a:t>farò giocar</a:t>
            </a:r>
            <a:r>
              <a:rPr kumimoji="0" lang="it-IT" sz="1400" b="1" i="1" u="none" strike="noStrike" kern="1200" cap="none" spc="0" normalizeH="0" baseline="0" noProof="0" dirty="0" smtClean="0">
                <a:ln>
                  <a:noFill/>
                </a:ln>
                <a:solidFill>
                  <a:srgbClr val="FF0000"/>
                </a:solidFill>
                <a:effectLst/>
                <a:uLnTx/>
                <a:uFillTx/>
                <a:latin typeface="Sitka Heading" panose="02000505000000020004" pitchFamily="2" charset="0"/>
                <a:ea typeface="+mn-ea"/>
                <a:cs typeface="+mn-cs"/>
              </a:rPr>
              <a:t>.</a:t>
            </a:r>
            <a:endParaRPr kumimoji="0" lang="it-IT" sz="1400" b="1" i="1" u="none" strike="noStrike" kern="1200" cap="none" spc="0" normalizeH="0" baseline="0" noProof="0" dirty="0">
              <a:ln>
                <a:noFill/>
              </a:ln>
              <a:solidFill>
                <a:srgbClr val="FF0000"/>
              </a:solidFill>
              <a:effectLst/>
              <a:uLnTx/>
              <a:uFillTx/>
              <a:latin typeface="Sitka Heading" panose="02000505000000020004" pitchFamily="2" charset="0"/>
              <a:ea typeface="+mn-ea"/>
              <a:cs typeface="+mn-cs"/>
            </a:endParaRPr>
          </a:p>
        </p:txBody>
      </p:sp>
    </p:spTree>
    <p:extLst>
      <p:ext uri="{BB962C8B-B14F-4D97-AF65-F5344CB8AC3E}">
        <p14:creationId xmlns:p14="http://schemas.microsoft.com/office/powerpoint/2010/main" val="2238603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746</Words>
  <Application>Microsoft Office PowerPoint</Application>
  <PresentationFormat>Widescreen</PresentationFormat>
  <Paragraphs>119</Paragraphs>
  <Slides>18</Slides>
  <Notes>3</Notes>
  <HiddenSlides>0</HiddenSlides>
  <MMClips>0</MMClips>
  <ScaleCrop>false</ScaleCrop>
  <HeadingPairs>
    <vt:vector size="6" baseType="variant">
      <vt:variant>
        <vt:lpstr>Caratteri utilizzati</vt:lpstr>
      </vt:variant>
      <vt:variant>
        <vt:i4>6</vt:i4>
      </vt:variant>
      <vt:variant>
        <vt:lpstr>Tema</vt:lpstr>
      </vt:variant>
      <vt:variant>
        <vt:i4>5</vt:i4>
      </vt:variant>
      <vt:variant>
        <vt:lpstr>Titoli diapositive</vt:lpstr>
      </vt:variant>
      <vt:variant>
        <vt:i4>18</vt:i4>
      </vt:variant>
    </vt:vector>
  </HeadingPairs>
  <TitlesOfParts>
    <vt:vector size="29" baseType="lpstr">
      <vt:lpstr>Arial</vt:lpstr>
      <vt:lpstr>Calibri</vt:lpstr>
      <vt:lpstr>Calibri Light</vt:lpstr>
      <vt:lpstr>Sitka Heading</vt:lpstr>
      <vt:lpstr>Symbol</vt:lpstr>
      <vt:lpstr>Verdana</vt:lpstr>
      <vt:lpstr>Tema di Office</vt:lpstr>
      <vt:lpstr>Struttura predefinita</vt:lpstr>
      <vt:lpstr>2_Tema di Office</vt:lpstr>
      <vt:lpstr>3_Tema di Office</vt:lpstr>
      <vt:lpstr>1_Tema di Office</vt:lpstr>
      <vt:lpstr>Presentazione standard di PowerPoint</vt:lpstr>
      <vt:lpstr>Presentazione standard di PowerPoint</vt:lpstr>
      <vt:lpstr>Presentazione standard di PowerPoint</vt:lpstr>
      <vt:lpstr>METODO CLINICO IN NEUROLOGIA</vt:lpstr>
      <vt:lpstr>Diagnosi di crisi epilettica</vt:lpstr>
      <vt:lpstr>Diagnosi certa di crisi epilettica</vt:lpstr>
      <vt:lpstr>Diagnosi di epilessia</vt:lpstr>
      <vt:lpstr>Crisi epilettica   #   Epilessia</vt:lpstr>
      <vt:lpstr>Indagini neurofisiologiche</vt:lpstr>
      <vt:lpstr>Neuroimaging</vt:lpstr>
      <vt:lpstr>Tipi di epilessia e diagnosi sindromica</vt:lpstr>
      <vt:lpstr>Assi «classici» di classificazione</vt:lpstr>
      <vt:lpstr>2013</vt:lpstr>
      <vt:lpstr>Caratterizzazione genetica</vt:lpstr>
      <vt:lpstr>Comunicazione della diagnosi</vt:lpstr>
      <vt:lpstr>L’errore diagnostico</vt:lpstr>
      <vt:lpstr>Fonti cognitive di errore diagnostico</vt:lpstr>
      <vt:lpstr>Presentazione standard di PowerPoint</vt:lpstr>
    </vt:vector>
  </TitlesOfParts>
  <Company>Università di Torino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Polo di Medicina Torino</dc:creator>
  <cp:lastModifiedBy>Polo di Medicina Torino</cp:lastModifiedBy>
  <cp:revision>2</cp:revision>
  <dcterms:created xsi:type="dcterms:W3CDTF">2020-05-11T09:39:56Z</dcterms:created>
  <dcterms:modified xsi:type="dcterms:W3CDTF">2020-05-11T09:46:29Z</dcterms:modified>
</cp:coreProperties>
</file>